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3" r:id="rId4"/>
    <p:sldId id="276" r:id="rId5"/>
    <p:sldId id="277" r:id="rId6"/>
    <p:sldId id="274" r:id="rId7"/>
    <p:sldId id="266" r:id="rId8"/>
    <p:sldId id="257" r:id="rId9"/>
    <p:sldId id="278" r:id="rId10"/>
    <p:sldId id="264" r:id="rId11"/>
    <p:sldId id="258" r:id="rId12"/>
    <p:sldId id="259" r:id="rId13"/>
    <p:sldId id="260" r:id="rId14"/>
    <p:sldId id="261" r:id="rId15"/>
    <p:sldId id="262" r:id="rId16"/>
    <p:sldId id="263" r:id="rId17"/>
    <p:sldId id="265" r:id="rId18"/>
    <p:sldId id="267" r:id="rId19"/>
    <p:sldId id="268" r:id="rId20"/>
    <p:sldId id="269" r:id="rId21"/>
    <p:sldId id="270" r:id="rId22"/>
    <p:sldId id="271" r:id="rId23"/>
    <p:sldId id="272" r:id="rId2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618C9025-1BE1-42D5-9C0E-BCC0B1E299A8}">
          <p14:sldIdLst>
            <p14:sldId id="256"/>
            <p14:sldId id="275"/>
            <p14:sldId id="273"/>
            <p14:sldId id="276"/>
            <p14:sldId id="277"/>
            <p14:sldId id="274"/>
            <p14:sldId id="266"/>
            <p14:sldId id="257"/>
            <p14:sldId id="278"/>
            <p14:sldId id="264"/>
            <p14:sldId id="258"/>
            <p14:sldId id="259"/>
            <p14:sldId id="260"/>
            <p14:sldId id="261"/>
            <p14:sldId id="262"/>
            <p14:sldId id="263"/>
            <p14:sldId id="265"/>
            <p14:sldId id="267"/>
            <p14:sldId id="268"/>
            <p14:sldId id="269"/>
            <p14:sldId id="270"/>
            <p14:sldId id="271"/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03.04.2025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03.04.2025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03.04.2025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03.04.2025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03.04.2025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03.04.2025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03.04.2025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03.04.2025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03.04.2025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03.04.2025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03.04.2025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03.04.2025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6600" b="1" u="sng" dirty="0" smtClean="0">
                <a:solidFill>
                  <a:srgbClr val="FF0000"/>
                </a:solidFill>
              </a:rPr>
              <a:t>Rekrutacja do szkół ponadpodstawowych </a:t>
            </a:r>
            <a:br>
              <a:rPr lang="pl-PL" sz="6600" b="1" u="sng" dirty="0" smtClean="0">
                <a:solidFill>
                  <a:srgbClr val="FF0000"/>
                </a:solidFill>
              </a:rPr>
            </a:br>
            <a:r>
              <a:rPr lang="pl-PL" sz="6600" b="1" u="sng" dirty="0" smtClean="0">
                <a:solidFill>
                  <a:srgbClr val="FF0000"/>
                </a:solidFill>
              </a:rPr>
              <a:t>2025/2026 </a:t>
            </a:r>
            <a:endParaRPr lang="pl-PL" sz="66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438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u="sng" dirty="0">
                <a:solidFill>
                  <a:srgbClr val="FF0000"/>
                </a:solidFill>
              </a:rPr>
              <a:t>od </a:t>
            </a:r>
            <a:r>
              <a:rPr lang="pl-PL" b="1" u="sng" dirty="0" smtClean="0">
                <a:solidFill>
                  <a:srgbClr val="FF0000"/>
                </a:solidFill>
              </a:rPr>
              <a:t>29 </a:t>
            </a:r>
            <a:r>
              <a:rPr lang="pl-PL" b="1" u="sng" dirty="0">
                <a:solidFill>
                  <a:srgbClr val="FF0000"/>
                </a:solidFill>
              </a:rPr>
              <a:t>maja </a:t>
            </a:r>
            <a:r>
              <a:rPr lang="pl-PL" b="1" u="sng" dirty="0" smtClean="0">
                <a:solidFill>
                  <a:srgbClr val="FF0000"/>
                </a:solidFill>
              </a:rPr>
              <a:t>2025 </a:t>
            </a:r>
            <a:r>
              <a:rPr lang="pl-PL" b="1" u="sng" dirty="0">
                <a:solidFill>
                  <a:srgbClr val="FF0000"/>
                </a:solidFill>
              </a:rPr>
              <a:t>r. </a:t>
            </a:r>
            <a:r>
              <a:rPr lang="pl-PL" b="1" u="sng" dirty="0" smtClean="0">
                <a:solidFill>
                  <a:srgbClr val="FF0000"/>
                </a:solidFill>
              </a:rPr>
              <a:t>                                         do </a:t>
            </a:r>
            <a:r>
              <a:rPr lang="pl-PL" b="1" u="sng" dirty="0">
                <a:solidFill>
                  <a:srgbClr val="FF0000"/>
                </a:solidFill>
              </a:rPr>
              <a:t>6</a:t>
            </a:r>
            <a:r>
              <a:rPr lang="pl-PL" b="1" u="sng" dirty="0" smtClean="0">
                <a:solidFill>
                  <a:srgbClr val="FF0000"/>
                </a:solidFill>
              </a:rPr>
              <a:t> </a:t>
            </a:r>
            <a:r>
              <a:rPr lang="pl-PL" b="1" u="sng" dirty="0">
                <a:solidFill>
                  <a:srgbClr val="FF0000"/>
                </a:solidFill>
              </a:rPr>
              <a:t>czerwca </a:t>
            </a:r>
            <a:r>
              <a:rPr lang="pl-PL" b="1" u="sng" dirty="0" smtClean="0">
                <a:solidFill>
                  <a:srgbClr val="FF0000"/>
                </a:solidFill>
              </a:rPr>
              <a:t>2025 </a:t>
            </a:r>
            <a:r>
              <a:rPr lang="pl-PL" b="1" u="sng" dirty="0" smtClean="0">
                <a:solidFill>
                  <a:srgbClr val="FF0000"/>
                </a:solidFill>
              </a:rPr>
              <a:t>r</a:t>
            </a:r>
            <a:r>
              <a:rPr lang="pl-PL" b="1" u="sng" dirty="0">
                <a:solidFill>
                  <a:srgbClr val="FF0000"/>
                </a:solidFill>
              </a:rPr>
              <a:t/>
            </a:r>
            <a:br>
              <a:rPr lang="pl-PL" b="1" u="sng" dirty="0">
                <a:solidFill>
                  <a:srgbClr val="FF0000"/>
                </a:solidFill>
              </a:rPr>
            </a:br>
            <a:r>
              <a:rPr lang="pl-PL" b="1" u="sng" dirty="0" smtClean="0">
                <a:solidFill>
                  <a:srgbClr val="FF0000"/>
                </a:solidFill>
              </a:rPr>
              <a:t>II termin do 24 czerwca</a:t>
            </a:r>
            <a:endParaRPr lang="pl-PL" b="1" u="sng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pl-PL" dirty="0" smtClean="0"/>
          </a:p>
          <a:p>
            <a:r>
              <a:rPr lang="pl-PL" dirty="0" smtClean="0"/>
              <a:t>Przeprowadzenie </a:t>
            </a:r>
            <a:r>
              <a:rPr lang="pl-PL" dirty="0"/>
              <a:t>prób sprawności fizycznej, o których mowa odpowiednio w art. 137 ust. 4 w związku z art. 137 ust. 1 pkt 3 oraz w art. 143 ust. 1 pkt 4 </a:t>
            </a:r>
            <a:r>
              <a:rPr lang="pl-PL" dirty="0" smtClean="0"/>
              <a:t>ustawy</a:t>
            </a:r>
          </a:p>
          <a:p>
            <a:endParaRPr lang="pl-PL" dirty="0"/>
          </a:p>
          <a:p>
            <a:r>
              <a:rPr lang="pl-PL" b="1" u="sng" dirty="0">
                <a:solidFill>
                  <a:srgbClr val="FF0000"/>
                </a:solidFill>
              </a:rPr>
              <a:t>do </a:t>
            </a:r>
            <a:r>
              <a:rPr lang="pl-PL" b="1" u="sng" dirty="0" smtClean="0">
                <a:solidFill>
                  <a:srgbClr val="FF0000"/>
                </a:solidFill>
              </a:rPr>
              <a:t>9 </a:t>
            </a:r>
            <a:r>
              <a:rPr lang="pl-PL" b="1" u="sng" dirty="0">
                <a:solidFill>
                  <a:srgbClr val="FF0000"/>
                </a:solidFill>
              </a:rPr>
              <a:t>maja </a:t>
            </a:r>
            <a:r>
              <a:rPr lang="pl-PL" b="1" u="sng" dirty="0" smtClean="0">
                <a:solidFill>
                  <a:srgbClr val="FF0000"/>
                </a:solidFill>
              </a:rPr>
              <a:t>2025 </a:t>
            </a:r>
            <a:r>
              <a:rPr lang="pl-PL" b="1" u="sng" dirty="0">
                <a:solidFill>
                  <a:srgbClr val="FF0000"/>
                </a:solidFill>
              </a:rPr>
              <a:t>r</a:t>
            </a:r>
            <a:r>
              <a:rPr lang="pl-PL" b="1" u="sng" dirty="0" smtClean="0">
                <a:solidFill>
                  <a:srgbClr val="FF0000"/>
                </a:solidFill>
              </a:rPr>
              <a:t>.</a:t>
            </a:r>
          </a:p>
          <a:p>
            <a:r>
              <a:rPr lang="pl-PL" dirty="0"/>
              <a:t>Określenie przez dyrektora szkoły, o której mowa w Lp. 2 i podanie do publicznej wiadomości, szczegółowego terminu przeprowadzenia prób sprawności fizycznej, sprawdzianu kompetencji językowych, predyspozycji językowych (klasy wstępne) biorąc pod uwagę terminy określone w Lp. 7 i 8 </a:t>
            </a:r>
          </a:p>
        </p:txBody>
      </p:sp>
    </p:spTree>
    <p:extLst>
      <p:ext uri="{BB962C8B-B14F-4D97-AF65-F5344CB8AC3E}">
        <p14:creationId xmlns:p14="http://schemas.microsoft.com/office/powerpoint/2010/main" val="2045741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u="sng" dirty="0">
                <a:solidFill>
                  <a:srgbClr val="FF0000"/>
                </a:solidFill>
              </a:rPr>
              <a:t>od </a:t>
            </a:r>
            <a:r>
              <a:rPr lang="pl-PL" b="1" u="sng" dirty="0" smtClean="0">
                <a:solidFill>
                  <a:srgbClr val="FF0000"/>
                </a:solidFill>
              </a:rPr>
              <a:t>27 </a:t>
            </a:r>
            <a:r>
              <a:rPr lang="pl-PL" b="1" u="sng" dirty="0">
                <a:solidFill>
                  <a:srgbClr val="FF0000"/>
                </a:solidFill>
              </a:rPr>
              <a:t>czerwca do </a:t>
            </a:r>
            <a:r>
              <a:rPr lang="pl-PL" b="1" u="sng" dirty="0" smtClean="0">
                <a:solidFill>
                  <a:srgbClr val="FF0000"/>
                </a:solidFill>
              </a:rPr>
              <a:t>8 </a:t>
            </a:r>
            <a:r>
              <a:rPr lang="pl-PL" b="1" u="sng" dirty="0">
                <a:solidFill>
                  <a:srgbClr val="FF0000"/>
                </a:solidFill>
              </a:rPr>
              <a:t>lipca </a:t>
            </a:r>
            <a:r>
              <a:rPr lang="pl-PL" b="1" u="sng" dirty="0" smtClean="0">
                <a:solidFill>
                  <a:srgbClr val="FF0000"/>
                </a:solidFill>
              </a:rPr>
              <a:t>2025 </a:t>
            </a:r>
            <a:r>
              <a:rPr lang="pl-PL" b="1" u="sng" dirty="0">
                <a:solidFill>
                  <a:srgbClr val="FF0000"/>
                </a:solidFill>
              </a:rPr>
              <a:t>r. do godz. </a:t>
            </a:r>
            <a:r>
              <a:rPr lang="pl-PL" b="1" u="sng" dirty="0" smtClean="0">
                <a:solidFill>
                  <a:srgbClr val="FF0000"/>
                </a:solidFill>
              </a:rPr>
              <a:t>15.00</a:t>
            </a:r>
            <a:endParaRPr lang="pl-PL" b="1" u="sng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 </a:t>
            </a:r>
            <a:r>
              <a:rPr lang="pl-PL" dirty="0"/>
              <a:t>Uzupełnienie wniosku (zmiana i uzupełnienie wniosku) o świadectwo ukończenia szkoły podstawowej i o zaświadczenie o wyniku egzaminu ósmoklasisty</a:t>
            </a:r>
          </a:p>
        </p:txBody>
      </p:sp>
    </p:spTree>
    <p:extLst>
      <p:ext uri="{BB962C8B-B14F-4D97-AF65-F5344CB8AC3E}">
        <p14:creationId xmlns:p14="http://schemas.microsoft.com/office/powerpoint/2010/main" val="4219690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u="sng" dirty="0">
                <a:solidFill>
                  <a:srgbClr val="FF0000"/>
                </a:solidFill>
              </a:rPr>
              <a:t>do </a:t>
            </a:r>
            <a:r>
              <a:rPr lang="pl-PL" b="1" u="sng" dirty="0" smtClean="0">
                <a:solidFill>
                  <a:srgbClr val="FF0000"/>
                </a:solidFill>
              </a:rPr>
              <a:t>14 </a:t>
            </a:r>
            <a:r>
              <a:rPr lang="pl-PL" b="1" u="sng" dirty="0">
                <a:solidFill>
                  <a:srgbClr val="FF0000"/>
                </a:solidFill>
              </a:rPr>
              <a:t>lipca </a:t>
            </a:r>
            <a:r>
              <a:rPr lang="pl-PL" b="1" u="sng" dirty="0" smtClean="0">
                <a:solidFill>
                  <a:srgbClr val="FF0000"/>
                </a:solidFill>
              </a:rPr>
              <a:t>2025 </a:t>
            </a:r>
            <a:r>
              <a:rPr lang="pl-PL" b="1" u="sng" dirty="0">
                <a:solidFill>
                  <a:srgbClr val="FF0000"/>
                </a:solidFill>
              </a:rPr>
              <a:t>r.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Weryfikacja </a:t>
            </a:r>
            <a:r>
              <a:rPr lang="pl-PL" dirty="0"/>
              <a:t>przez komisję rekrutacyjną wniosków o przyjęcie do szkoły ponadpodstawowej i dokumentów potwierdzających spełnianie przez kandydata warunków lub kryteriów branych pod uwagę w postępowaniu rekrutacyjnym w tym ustalonym przez wójta (burmistrza lub prezydenta) okoliczności wskazanych w oświadczeniach </a:t>
            </a:r>
          </a:p>
        </p:txBody>
      </p:sp>
    </p:spTree>
    <p:extLst>
      <p:ext uri="{BB962C8B-B14F-4D97-AF65-F5344CB8AC3E}">
        <p14:creationId xmlns:p14="http://schemas.microsoft.com/office/powerpoint/2010/main" val="1519112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u="sng" dirty="0" smtClean="0">
                <a:solidFill>
                  <a:srgbClr val="FF0000"/>
                </a:solidFill>
              </a:rPr>
              <a:t>15 </a:t>
            </a:r>
            <a:r>
              <a:rPr lang="pl-PL" b="1" u="sng" dirty="0">
                <a:solidFill>
                  <a:srgbClr val="FF0000"/>
                </a:solidFill>
              </a:rPr>
              <a:t>lipca </a:t>
            </a:r>
            <a:r>
              <a:rPr lang="pl-PL" b="1" u="sng" dirty="0" smtClean="0">
                <a:solidFill>
                  <a:srgbClr val="FF0000"/>
                </a:solidFill>
              </a:rPr>
              <a:t>2025 </a:t>
            </a:r>
            <a:r>
              <a:rPr lang="pl-PL" b="1" u="sng" dirty="0">
                <a:solidFill>
                  <a:srgbClr val="FF0000"/>
                </a:solidFill>
              </a:rPr>
              <a:t>r. o </a:t>
            </a:r>
            <a:r>
              <a:rPr lang="pl-PL" b="1" u="sng" dirty="0" smtClean="0">
                <a:solidFill>
                  <a:srgbClr val="FF0000"/>
                </a:solidFill>
              </a:rPr>
              <a:t>godz.10.00</a:t>
            </a:r>
            <a:endParaRPr lang="pl-PL" b="1" u="sng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Podanie </a:t>
            </a:r>
            <a:r>
              <a:rPr lang="pl-PL" dirty="0"/>
              <a:t>do publicznej wiadomości przez komisję rekrutacyjną list kandydatów zakwalifikowanych i niezakwalifikowanych</a:t>
            </a:r>
          </a:p>
        </p:txBody>
      </p:sp>
    </p:spTree>
    <p:extLst>
      <p:ext uri="{BB962C8B-B14F-4D97-AF65-F5344CB8AC3E}">
        <p14:creationId xmlns:p14="http://schemas.microsoft.com/office/powerpoint/2010/main" val="1780915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u="sng" dirty="0">
                <a:solidFill>
                  <a:srgbClr val="FF0000"/>
                </a:solidFill>
              </a:rPr>
              <a:t>do </a:t>
            </a:r>
            <a:r>
              <a:rPr lang="pl-PL" b="1" u="sng" dirty="0" smtClean="0">
                <a:solidFill>
                  <a:srgbClr val="FF0000"/>
                </a:solidFill>
              </a:rPr>
              <a:t>18 </a:t>
            </a:r>
            <a:r>
              <a:rPr lang="pl-PL" b="1" u="sng" dirty="0">
                <a:solidFill>
                  <a:srgbClr val="FF0000"/>
                </a:solidFill>
              </a:rPr>
              <a:t>lipca </a:t>
            </a:r>
            <a:r>
              <a:rPr lang="pl-PL" b="1" u="sng" dirty="0" smtClean="0">
                <a:solidFill>
                  <a:srgbClr val="FF0000"/>
                </a:solidFill>
              </a:rPr>
              <a:t>2025 </a:t>
            </a:r>
            <a:r>
              <a:rPr lang="pl-PL" b="1" u="sng" dirty="0">
                <a:solidFill>
                  <a:srgbClr val="FF0000"/>
                </a:solidFill>
              </a:rPr>
              <a:t>r. godz. </a:t>
            </a:r>
            <a:r>
              <a:rPr lang="pl-PL" b="1" u="sng" dirty="0" smtClean="0">
                <a:solidFill>
                  <a:srgbClr val="FF0000"/>
                </a:solidFill>
              </a:rPr>
              <a:t>15.00 </a:t>
            </a:r>
            <a:endParaRPr lang="pl-PL" b="1" u="sng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Potwierdzenie </a:t>
            </a:r>
            <a:r>
              <a:rPr lang="pl-PL" dirty="0"/>
              <a:t>przez rodzica kandydata woli przyjęcia w postaci przedłożenia oryginału świadectwa ukończenia szkoły i oryginału zaświadczenia o wynikach egzaminu zewnętrznego, (o ile nie zostały one złożone wcześniej)</a:t>
            </a:r>
          </a:p>
        </p:txBody>
      </p:sp>
    </p:spTree>
    <p:extLst>
      <p:ext uri="{BB962C8B-B14F-4D97-AF65-F5344CB8AC3E}">
        <p14:creationId xmlns:p14="http://schemas.microsoft.com/office/powerpoint/2010/main" val="30895493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u="sng" dirty="0" smtClean="0">
                <a:solidFill>
                  <a:srgbClr val="FF0000"/>
                </a:solidFill>
              </a:rPr>
              <a:t>21 </a:t>
            </a:r>
            <a:r>
              <a:rPr lang="pl-PL" b="1" u="sng" dirty="0">
                <a:solidFill>
                  <a:srgbClr val="FF0000"/>
                </a:solidFill>
              </a:rPr>
              <a:t>lipca </a:t>
            </a:r>
            <a:r>
              <a:rPr lang="pl-PL" b="1" u="sng" dirty="0" smtClean="0">
                <a:solidFill>
                  <a:srgbClr val="FF0000"/>
                </a:solidFill>
              </a:rPr>
              <a:t>2025 </a:t>
            </a:r>
            <a:r>
              <a:rPr lang="pl-PL" b="1" u="sng" dirty="0">
                <a:solidFill>
                  <a:srgbClr val="FF0000"/>
                </a:solidFill>
              </a:rPr>
              <a:t>r. o godz. </a:t>
            </a:r>
            <a:r>
              <a:rPr lang="pl-PL" b="1" u="sng" dirty="0" smtClean="0">
                <a:solidFill>
                  <a:srgbClr val="FF0000"/>
                </a:solidFill>
              </a:rPr>
              <a:t>10.00 </a:t>
            </a:r>
            <a:endParaRPr lang="pl-PL" b="1" u="sng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/>
              <a:t>Podanie do publicznej wiadomości przez komisję rekrutacyjną list kandydatów przyjętych i nieprzyjętych</a:t>
            </a:r>
          </a:p>
        </p:txBody>
      </p:sp>
    </p:spTree>
    <p:extLst>
      <p:ext uri="{BB962C8B-B14F-4D97-AF65-F5344CB8AC3E}">
        <p14:creationId xmlns:p14="http://schemas.microsoft.com/office/powerpoint/2010/main" val="3141012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u="sng" dirty="0" smtClean="0">
                <a:solidFill>
                  <a:srgbClr val="FF0000"/>
                </a:solidFill>
              </a:rPr>
              <a:t>22 </a:t>
            </a:r>
            <a:r>
              <a:rPr lang="pl-PL" b="1" u="sng" dirty="0">
                <a:solidFill>
                  <a:srgbClr val="FF0000"/>
                </a:solidFill>
              </a:rPr>
              <a:t>lipca </a:t>
            </a:r>
            <a:r>
              <a:rPr lang="pl-PL" b="1" u="sng" dirty="0" smtClean="0">
                <a:solidFill>
                  <a:srgbClr val="FF0000"/>
                </a:solidFill>
              </a:rPr>
              <a:t>2025 </a:t>
            </a:r>
            <a:r>
              <a:rPr lang="pl-PL" b="1" u="sng" dirty="0">
                <a:solidFill>
                  <a:srgbClr val="FF0000"/>
                </a:solidFill>
              </a:rPr>
              <a:t>r.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/>
              <a:t>Opublikowanie przez Podlaskiego Kuratora Oświaty na stronie internetowej informacji o liczbie wolnych miejsc w szkołach ponadpodstawowych</a:t>
            </a:r>
          </a:p>
        </p:txBody>
      </p:sp>
    </p:spTree>
    <p:extLst>
      <p:ext uri="{BB962C8B-B14F-4D97-AF65-F5344CB8AC3E}">
        <p14:creationId xmlns:p14="http://schemas.microsoft.com/office/powerpoint/2010/main" val="3729926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8800" b="1" u="sng" dirty="0" smtClean="0">
                <a:solidFill>
                  <a:srgbClr val="FF0000"/>
                </a:solidFill>
              </a:rPr>
              <a:t>Terminy </a:t>
            </a:r>
            <a:r>
              <a:rPr lang="pl-PL" sz="8800" b="1" u="sng" dirty="0">
                <a:solidFill>
                  <a:srgbClr val="FF0000"/>
                </a:solidFill>
              </a:rPr>
              <a:t>w postępowaniu uzupełniającym</a:t>
            </a:r>
          </a:p>
        </p:txBody>
      </p:sp>
    </p:spTree>
    <p:extLst>
      <p:ext uri="{BB962C8B-B14F-4D97-AF65-F5344CB8AC3E}">
        <p14:creationId xmlns:p14="http://schemas.microsoft.com/office/powerpoint/2010/main" val="28169318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u="sng" dirty="0">
                <a:solidFill>
                  <a:srgbClr val="FF0000"/>
                </a:solidFill>
              </a:rPr>
              <a:t>od </a:t>
            </a:r>
            <a:r>
              <a:rPr lang="pl-PL" b="1" u="sng" dirty="0" smtClean="0">
                <a:solidFill>
                  <a:srgbClr val="FF0000"/>
                </a:solidFill>
              </a:rPr>
              <a:t>22 </a:t>
            </a:r>
            <a:r>
              <a:rPr lang="pl-PL" b="1" u="sng" dirty="0">
                <a:solidFill>
                  <a:srgbClr val="FF0000"/>
                </a:solidFill>
              </a:rPr>
              <a:t>lipca </a:t>
            </a:r>
            <a:r>
              <a:rPr lang="pl-PL" b="1" u="sng" dirty="0" smtClean="0">
                <a:solidFill>
                  <a:srgbClr val="FF0000"/>
                </a:solidFill>
              </a:rPr>
              <a:t>2025 </a:t>
            </a:r>
            <a:r>
              <a:rPr lang="pl-PL" b="1" u="sng" dirty="0">
                <a:solidFill>
                  <a:srgbClr val="FF0000"/>
                </a:solidFill>
              </a:rPr>
              <a:t>r. do </a:t>
            </a:r>
            <a:r>
              <a:rPr lang="pl-PL" b="1" u="sng" dirty="0" smtClean="0">
                <a:solidFill>
                  <a:srgbClr val="FF0000"/>
                </a:solidFill>
              </a:rPr>
              <a:t>25 </a:t>
            </a:r>
            <a:r>
              <a:rPr lang="pl-PL" b="1" u="sng" dirty="0">
                <a:solidFill>
                  <a:srgbClr val="FF0000"/>
                </a:solidFill>
              </a:rPr>
              <a:t>lipca </a:t>
            </a:r>
            <a:r>
              <a:rPr lang="pl-PL" b="1" u="sng" dirty="0" smtClean="0">
                <a:solidFill>
                  <a:srgbClr val="FF0000"/>
                </a:solidFill>
              </a:rPr>
              <a:t>2025 </a:t>
            </a:r>
            <a:r>
              <a:rPr lang="pl-PL" b="1" u="sng" dirty="0">
                <a:solidFill>
                  <a:srgbClr val="FF0000"/>
                </a:solidFill>
              </a:rPr>
              <a:t>r. do godz. 15:00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/>
              <a:t>Złożenie wniosku, w tym zmiana wniosku wraz z dokumentami (podpisanego, przez co najmniej jednego rodzica/opiekuna prawnego) o przyjęcie do szkoły </a:t>
            </a:r>
            <a:r>
              <a:rPr lang="pl-PL" dirty="0" smtClean="0"/>
              <a:t>ponadpodstawowej</a:t>
            </a:r>
          </a:p>
          <a:p>
            <a:endParaRPr lang="pl-PL" dirty="0"/>
          </a:p>
          <a:p>
            <a:endParaRPr lang="pl-PL" dirty="0" smtClean="0"/>
          </a:p>
          <a:p>
            <a:r>
              <a:rPr lang="pl-PL" b="1" u="sng" dirty="0">
                <a:solidFill>
                  <a:srgbClr val="FF0000"/>
                </a:solidFill>
              </a:rPr>
              <a:t>od 22 lipca 2025 r. do </a:t>
            </a:r>
            <a:r>
              <a:rPr lang="pl-PL" b="1" u="sng" dirty="0" smtClean="0">
                <a:solidFill>
                  <a:srgbClr val="FF0000"/>
                </a:solidFill>
              </a:rPr>
              <a:t>23 </a:t>
            </a:r>
            <a:r>
              <a:rPr lang="pl-PL" b="1" u="sng" dirty="0">
                <a:solidFill>
                  <a:srgbClr val="FF0000"/>
                </a:solidFill>
              </a:rPr>
              <a:t>lipca 2025 r. do godz. </a:t>
            </a:r>
            <a:r>
              <a:rPr lang="pl-PL" b="1" u="sng" dirty="0" smtClean="0">
                <a:solidFill>
                  <a:srgbClr val="FF0000"/>
                </a:solidFill>
              </a:rPr>
              <a:t>15:00 </a:t>
            </a:r>
          </a:p>
          <a:p>
            <a:r>
              <a:rPr lang="pl-PL" dirty="0"/>
              <a:t>do szkoły ponadpodstawowej: </a:t>
            </a:r>
            <a:r>
              <a:rPr lang="pl-PL" b="1" dirty="0"/>
              <a:t>dwujęzycznej, oddziału dwujęzycznego, oddziału międzynarodowego, klasy wstępnej, oddziału przygotowania wojskowego, oddziałów wymagających od kandydatów szczególnych indywidualnych predyspozycji oraz do szkół i oddziałów prowadzących szkolenie sportowe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844529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u="sng" dirty="0">
                <a:solidFill>
                  <a:srgbClr val="FF0000"/>
                </a:solidFill>
              </a:rPr>
              <a:t>od </a:t>
            </a:r>
            <a:r>
              <a:rPr lang="pl-PL" b="1" u="sng" dirty="0" smtClean="0">
                <a:solidFill>
                  <a:srgbClr val="FF0000"/>
                </a:solidFill>
              </a:rPr>
              <a:t>24 </a:t>
            </a:r>
            <a:r>
              <a:rPr lang="pl-PL" b="1" u="sng" dirty="0">
                <a:solidFill>
                  <a:srgbClr val="FF0000"/>
                </a:solidFill>
              </a:rPr>
              <a:t>lipca </a:t>
            </a:r>
            <a:r>
              <a:rPr lang="pl-PL" b="1" u="sng" dirty="0" smtClean="0">
                <a:solidFill>
                  <a:srgbClr val="FF0000"/>
                </a:solidFill>
              </a:rPr>
              <a:t>2025 </a:t>
            </a:r>
            <a:r>
              <a:rPr lang="pl-PL" b="1" u="sng" dirty="0">
                <a:solidFill>
                  <a:srgbClr val="FF0000"/>
                </a:solidFill>
              </a:rPr>
              <a:t>r. do </a:t>
            </a:r>
            <a:r>
              <a:rPr lang="pl-PL" b="1" u="sng" dirty="0" smtClean="0">
                <a:solidFill>
                  <a:srgbClr val="FF0000"/>
                </a:solidFill>
              </a:rPr>
              <a:t>25 </a:t>
            </a:r>
            <a:r>
              <a:rPr lang="pl-PL" b="1" u="sng" dirty="0">
                <a:solidFill>
                  <a:srgbClr val="FF0000"/>
                </a:solidFill>
              </a:rPr>
              <a:t>lipca </a:t>
            </a:r>
            <a:r>
              <a:rPr lang="pl-PL" b="1" u="sng" dirty="0" smtClean="0">
                <a:solidFill>
                  <a:srgbClr val="FF0000"/>
                </a:solidFill>
              </a:rPr>
              <a:t>2025 </a:t>
            </a:r>
            <a:r>
              <a:rPr lang="pl-PL" b="1" u="sng" dirty="0">
                <a:solidFill>
                  <a:srgbClr val="FF0000"/>
                </a:solidFill>
              </a:rPr>
              <a:t>r.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Przeprowadzenie sprawdzianu uzdolnień kierunkowych</a:t>
            </a:r>
            <a:r>
              <a:rPr lang="pl-PL" dirty="0" smtClean="0"/>
              <a:t>,</a:t>
            </a:r>
          </a:p>
          <a:p>
            <a:r>
              <a:rPr lang="pl-PL" dirty="0"/>
              <a:t>Przeprowadzenie prób sprawności </a:t>
            </a:r>
            <a:r>
              <a:rPr lang="pl-PL" dirty="0" smtClean="0"/>
              <a:t>fizycznej</a:t>
            </a:r>
          </a:p>
          <a:p>
            <a:r>
              <a:rPr lang="pl-PL" dirty="0"/>
              <a:t>Przeprowadzenie sprawdzianu kompetencji językowych</a:t>
            </a:r>
          </a:p>
        </p:txBody>
      </p:sp>
    </p:spTree>
    <p:extLst>
      <p:ext uri="{BB962C8B-B14F-4D97-AF65-F5344CB8AC3E}">
        <p14:creationId xmlns:p14="http://schemas.microsoft.com/office/powerpoint/2010/main" val="1918346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Od </a:t>
            </a:r>
            <a:r>
              <a:rPr lang="pl-PL" dirty="0" smtClean="0"/>
              <a:t>12 </a:t>
            </a:r>
            <a:r>
              <a:rPr lang="pl-PL" dirty="0"/>
              <a:t>maja do </a:t>
            </a:r>
            <a:r>
              <a:rPr lang="pl-PL" dirty="0" smtClean="0"/>
              <a:t>23 </a:t>
            </a:r>
            <a:r>
              <a:rPr lang="pl-PL" dirty="0"/>
              <a:t>czerwca </a:t>
            </a:r>
            <a:r>
              <a:rPr lang="pl-PL" dirty="0" smtClean="0"/>
              <a:t>2025 </a:t>
            </a:r>
            <a:r>
              <a:rPr lang="pl-PL" dirty="0"/>
              <a:t>r. do godz. 15.00 </a:t>
            </a:r>
            <a:r>
              <a:rPr lang="pl-PL" b="1" u="sng" dirty="0"/>
              <a:t>elektroniczny system rekrutacji będzie dostępny dla kandydatów na stronie</a:t>
            </a:r>
            <a:r>
              <a:rPr lang="pl-PL" dirty="0"/>
              <a:t>: </a:t>
            </a:r>
            <a:endParaRPr lang="pl-PL" dirty="0" smtClean="0"/>
          </a:p>
          <a:p>
            <a:endParaRPr lang="pl-PL" dirty="0"/>
          </a:p>
          <a:p>
            <a:r>
              <a:rPr lang="pl-PL" dirty="0"/>
              <a:t>https://nabor.pcss.pl/bialystok/szkolaponadpodstawowa</a:t>
            </a:r>
            <a:r>
              <a:rPr lang="pl-PL" dirty="0" smtClean="0"/>
              <a:t>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80530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u="sng" dirty="0" smtClean="0">
                <a:solidFill>
                  <a:srgbClr val="FF0000"/>
                </a:solidFill>
              </a:rPr>
              <a:t>5 </a:t>
            </a:r>
            <a:r>
              <a:rPr lang="pl-PL" b="1" u="sng" dirty="0">
                <a:solidFill>
                  <a:srgbClr val="FF0000"/>
                </a:solidFill>
              </a:rPr>
              <a:t>sierpnia </a:t>
            </a:r>
            <a:r>
              <a:rPr lang="pl-PL" b="1" u="sng" dirty="0" smtClean="0">
                <a:solidFill>
                  <a:srgbClr val="FF0000"/>
                </a:solidFill>
              </a:rPr>
              <a:t>2025 </a:t>
            </a:r>
            <a:r>
              <a:rPr lang="pl-PL" b="1" u="sng" dirty="0">
                <a:solidFill>
                  <a:srgbClr val="FF0000"/>
                </a:solidFill>
              </a:rPr>
              <a:t>r. o godz. 10.00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Podanie do publicznej wiadomości przez komisję rekrutacyjną listy kandydatów zakwalifikowanych i kandydatów niezakwalifikowanych </a:t>
            </a:r>
          </a:p>
        </p:txBody>
      </p:sp>
    </p:spTree>
    <p:extLst>
      <p:ext uri="{BB962C8B-B14F-4D97-AF65-F5344CB8AC3E}">
        <p14:creationId xmlns:p14="http://schemas.microsoft.com/office/powerpoint/2010/main" val="36179281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u="sng" dirty="0">
                <a:solidFill>
                  <a:srgbClr val="FF0000"/>
                </a:solidFill>
              </a:rPr>
              <a:t>do </a:t>
            </a:r>
            <a:r>
              <a:rPr lang="pl-PL" b="1" u="sng" dirty="0" smtClean="0">
                <a:solidFill>
                  <a:srgbClr val="FF0000"/>
                </a:solidFill>
              </a:rPr>
              <a:t>11 </a:t>
            </a:r>
            <a:r>
              <a:rPr lang="pl-PL" b="1" u="sng" dirty="0">
                <a:solidFill>
                  <a:srgbClr val="FF0000"/>
                </a:solidFill>
              </a:rPr>
              <a:t>sierpnia </a:t>
            </a:r>
            <a:r>
              <a:rPr lang="pl-PL" b="1" u="sng" dirty="0" smtClean="0">
                <a:solidFill>
                  <a:srgbClr val="FF0000"/>
                </a:solidFill>
              </a:rPr>
              <a:t>2025 </a:t>
            </a:r>
            <a:r>
              <a:rPr lang="pl-PL" b="1" u="sng" dirty="0">
                <a:solidFill>
                  <a:srgbClr val="FF0000"/>
                </a:solidFill>
              </a:rPr>
              <a:t>r. do godz. 15:00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/>
              <a:t>Potwierdzenie przez rodzica kandydata albo kandydata pełnoletniego woli przyjęcia w postaci przedłożenia oryginału świadectwa ukończenia szkoły i oryginału zaświadczenia o wynikach egzaminu zewnętrznego, o ile nie zostały one złożone w uzupełnieniu wniosku o przyjęcie do szkoły ponadpodstawowej, o którym mowa w Lp. 4, a w przypadku szkoły prowadzącej kształcenie zawodowe  także zaświadczenia lekarskiego zawierającego orzeczenie o braku przeciwskazań zdrowotnych do podjęcia praktycznej nauki zawodu, oraz odpowiednio orzeczenia lekarskiego, o którym mowa odpowiednio w art. 134 ust. 1 pkt 2-6 ustawy 3 </a:t>
            </a:r>
          </a:p>
        </p:txBody>
      </p:sp>
    </p:spTree>
    <p:extLst>
      <p:ext uri="{BB962C8B-B14F-4D97-AF65-F5344CB8AC3E}">
        <p14:creationId xmlns:p14="http://schemas.microsoft.com/office/powerpoint/2010/main" val="11693957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u="sng" dirty="0">
                <a:solidFill>
                  <a:srgbClr val="FF0000"/>
                </a:solidFill>
              </a:rPr>
              <a:t>12 sierpnia </a:t>
            </a:r>
            <a:r>
              <a:rPr lang="pl-PL" b="1" u="sng" dirty="0" smtClean="0">
                <a:solidFill>
                  <a:srgbClr val="FF0000"/>
                </a:solidFill>
              </a:rPr>
              <a:t>2025 </a:t>
            </a:r>
            <a:r>
              <a:rPr lang="pl-PL" b="1" u="sng" dirty="0">
                <a:solidFill>
                  <a:srgbClr val="FF0000"/>
                </a:solidFill>
              </a:rPr>
              <a:t>r. o godz. 10:00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Podanie do publicznej wiadomości przez komisję rekrutacyjną listy kandydatów przyjętych i kandydatów nieprzyjętych</a:t>
            </a:r>
          </a:p>
        </p:txBody>
      </p:sp>
    </p:spTree>
    <p:extLst>
      <p:ext uri="{BB962C8B-B14F-4D97-AF65-F5344CB8AC3E}">
        <p14:creationId xmlns:p14="http://schemas.microsoft.com/office/powerpoint/2010/main" val="37717839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u="sng" dirty="0">
                <a:solidFill>
                  <a:srgbClr val="FF0000"/>
                </a:solidFill>
              </a:rPr>
              <a:t>13 sierpnia </a:t>
            </a:r>
            <a:r>
              <a:rPr lang="pl-PL" b="1" u="sng" dirty="0" smtClean="0">
                <a:solidFill>
                  <a:srgbClr val="FF0000"/>
                </a:solidFill>
              </a:rPr>
              <a:t>2025 </a:t>
            </a:r>
            <a:r>
              <a:rPr lang="pl-PL" b="1" u="sng" dirty="0">
                <a:solidFill>
                  <a:srgbClr val="FF0000"/>
                </a:solidFill>
              </a:rPr>
              <a:t>r.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Udostępnienie przez Podlaskiego Kuratora Oświaty na stronie internetowej informacji o liczbie wolnych miejsc w szkołach ponadpodstawowych </a:t>
            </a:r>
          </a:p>
        </p:txBody>
      </p:sp>
    </p:spTree>
    <p:extLst>
      <p:ext uri="{BB962C8B-B14F-4D97-AF65-F5344CB8AC3E}">
        <p14:creationId xmlns:p14="http://schemas.microsoft.com/office/powerpoint/2010/main" val="1983761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u="sng" dirty="0">
                <a:solidFill>
                  <a:srgbClr val="FF0000"/>
                </a:solidFill>
              </a:rPr>
              <a:t>Ile szkół można wybrać po 8 klasie </a:t>
            </a:r>
            <a:r>
              <a:rPr lang="pl-PL" b="1" u="sng" dirty="0" smtClean="0">
                <a:solidFill>
                  <a:srgbClr val="FF0000"/>
                </a:solidFill>
              </a:rPr>
              <a:t>2025 </a:t>
            </a:r>
            <a:r>
              <a:rPr lang="pl-PL" b="1" u="sng" dirty="0">
                <a:solidFill>
                  <a:srgbClr val="FF0000"/>
                </a:solidFill>
              </a:rPr>
              <a:t>Białystok</a:t>
            </a:r>
            <a:r>
              <a:rPr lang="pl-PL" b="1" u="sng" dirty="0" smtClean="0">
                <a:solidFill>
                  <a:srgbClr val="FF0000"/>
                </a:solidFill>
              </a:rPr>
              <a:t>?</a:t>
            </a:r>
            <a:br>
              <a:rPr lang="pl-PL" b="1" u="sng" dirty="0" smtClean="0">
                <a:solidFill>
                  <a:srgbClr val="FF0000"/>
                </a:solidFill>
              </a:rPr>
            </a:br>
            <a:endParaRPr lang="pl-PL" b="1" u="sng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 Kandydat wypełniając wniosek może wybrać maksymalnie </a:t>
            </a:r>
            <a:r>
              <a:rPr lang="pl-PL" b="1" u="sng" dirty="0" smtClean="0"/>
              <a:t>5 </a:t>
            </a:r>
            <a:r>
              <a:rPr lang="pl-PL" b="1" u="sng" dirty="0"/>
              <a:t>szkół </a:t>
            </a:r>
            <a:r>
              <a:rPr lang="pl-PL" dirty="0"/>
              <a:t>ponadpodstawowych oraz </a:t>
            </a:r>
            <a:r>
              <a:rPr lang="pl-PL" b="1" u="sng" dirty="0"/>
              <a:t>dowolną liczbę oddziałów </a:t>
            </a:r>
            <a:r>
              <a:rPr lang="pl-PL" dirty="0"/>
              <a:t>w wybranej przez siebie szkole. pozycji nazywana jest szkołą pierwszego wyboru.</a:t>
            </a:r>
          </a:p>
        </p:txBody>
      </p:sp>
    </p:spTree>
    <p:extLst>
      <p:ext uri="{BB962C8B-B14F-4D97-AF65-F5344CB8AC3E}">
        <p14:creationId xmlns:p14="http://schemas.microsoft.com/office/powerpoint/2010/main" val="2839155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Oddziały należy ułożyć według preferencji, uwzględniając poziom zainteresowania </a:t>
            </a:r>
            <a:r>
              <a:rPr lang="pl-PL" dirty="0" smtClean="0"/>
              <a:t>daną placówką/profilem</a:t>
            </a:r>
            <a:r>
              <a:rPr lang="pl-PL" dirty="0"/>
              <a:t>. Szkoła ponadpodstawowa, której oddział jest wskazany na </a:t>
            </a:r>
            <a:r>
              <a:rPr lang="pl-PL" dirty="0" smtClean="0"/>
              <a:t>pierwszej pozycji </a:t>
            </a:r>
            <a:r>
              <a:rPr lang="pl-PL" dirty="0"/>
              <a:t>nazywana jest szkołą pierwszego wyboru.</a:t>
            </a:r>
          </a:p>
        </p:txBody>
      </p:sp>
    </p:spTree>
    <p:extLst>
      <p:ext uri="{BB962C8B-B14F-4D97-AF65-F5344CB8AC3E}">
        <p14:creationId xmlns:p14="http://schemas.microsoft.com/office/powerpoint/2010/main" val="1247352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/>
              <a:t>W rekrutacji ważna jest przede wszystkim liczba punktów, uzyskana przez </a:t>
            </a:r>
            <a:r>
              <a:rPr lang="pl-PL" dirty="0" smtClean="0"/>
              <a:t>kandydata z </a:t>
            </a:r>
            <a:r>
              <a:rPr lang="pl-PL" dirty="0"/>
              <a:t>przeliczenia wyników egzaminu ósmoklasisty oraz ocen z </a:t>
            </a:r>
            <a:r>
              <a:rPr lang="pl-PL" dirty="0" smtClean="0"/>
              <a:t>obowiązkowych zajęć </a:t>
            </a:r>
            <a:r>
              <a:rPr lang="pl-PL" dirty="0"/>
              <a:t>edukacyjnych i osiągnięć wymienionych na świadectwie ukończenia </a:t>
            </a:r>
            <a:r>
              <a:rPr lang="pl-PL" dirty="0" smtClean="0"/>
              <a:t>szkoły podstawowej</a:t>
            </a:r>
            <a:r>
              <a:rPr lang="pl-PL" dirty="0"/>
              <a:t>. System rekrutacyjny weryfikuje, czy punkty, jakimi kandydat </a:t>
            </a:r>
            <a:r>
              <a:rPr lang="pl-PL" dirty="0" smtClean="0"/>
              <a:t>dysponuje, pozwalają </a:t>
            </a:r>
            <a:r>
              <a:rPr lang="pl-PL" dirty="0"/>
              <a:t>na jego zakwalifikowanie do oddziałów/grup rekrutacyjnych </a:t>
            </a:r>
            <a:r>
              <a:rPr lang="pl-PL" dirty="0" smtClean="0"/>
              <a:t>wymienionych we </a:t>
            </a:r>
            <a:r>
              <a:rPr lang="pl-PL" dirty="0"/>
              <a:t>wniosku, zgodnie z kolejnością na liście wyborów. Jeżeli liczba </a:t>
            </a:r>
            <a:r>
              <a:rPr lang="pl-PL" dirty="0" smtClean="0"/>
              <a:t>punktów jest </a:t>
            </a:r>
            <a:r>
              <a:rPr lang="pl-PL" dirty="0"/>
              <a:t>wystarczająca, weryfikacja zostaje zakończona i system nie sprawdza, czy </a:t>
            </a:r>
            <a:r>
              <a:rPr lang="pl-PL" dirty="0" smtClean="0"/>
              <a:t>kandydat zostałby </a:t>
            </a:r>
            <a:r>
              <a:rPr lang="pl-PL" dirty="0"/>
              <a:t>zakwalifikowany do oddziałów/grup rekrutacyjnych wymienionych na </a:t>
            </a:r>
            <a:r>
              <a:rPr lang="pl-PL" dirty="0" smtClean="0"/>
              <a:t>niższych pozycjach </a:t>
            </a:r>
            <a:r>
              <a:rPr lang="pl-PL" dirty="0"/>
              <a:t>na liście wyborów.</a:t>
            </a:r>
          </a:p>
        </p:txBody>
      </p:sp>
    </p:spTree>
    <p:extLst>
      <p:ext uri="{BB962C8B-B14F-4D97-AF65-F5344CB8AC3E}">
        <p14:creationId xmlns:p14="http://schemas.microsoft.com/office/powerpoint/2010/main" val="2585835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u="sng" dirty="0" smtClean="0">
                <a:solidFill>
                  <a:srgbClr val="FF0000"/>
                </a:solidFill>
              </a:rPr>
              <a:t>Punkty</a:t>
            </a:r>
            <a:endParaRPr lang="pl-PL" b="1" u="sng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Na stronie </a:t>
            </a:r>
            <a:r>
              <a:rPr lang="pl-PL" b="1" dirty="0" smtClean="0"/>
              <a:t>waszaedukacji.pl</a:t>
            </a:r>
            <a:r>
              <a:rPr lang="pl-PL" dirty="0" smtClean="0"/>
              <a:t> znajdziemy m.in.</a:t>
            </a:r>
          </a:p>
          <a:p>
            <a:r>
              <a:rPr lang="pl-PL" dirty="0" smtClean="0"/>
              <a:t>- kalkulator punktów</a:t>
            </a:r>
          </a:p>
          <a:p>
            <a:r>
              <a:rPr lang="pl-PL" dirty="0" smtClean="0"/>
              <a:t>- ranking szkół</a:t>
            </a:r>
          </a:p>
          <a:p>
            <a:endParaRPr lang="pl-PL" dirty="0" smtClean="0"/>
          </a:p>
          <a:p>
            <a:r>
              <a:rPr lang="pl-PL" dirty="0" smtClean="0"/>
              <a:t>Link do kalkulatora punktów</a:t>
            </a:r>
            <a:endParaRPr lang="pl-PL" dirty="0"/>
          </a:p>
          <a:p>
            <a:r>
              <a:rPr lang="pl-PL" dirty="0" smtClean="0"/>
              <a:t>https</a:t>
            </a:r>
            <a:r>
              <a:rPr lang="pl-PL" dirty="0"/>
              <a:t>://waszaedukacja.pl/artykuly/jak-obliczyc-punkty-do-szkoly-sredniej</a:t>
            </a:r>
          </a:p>
        </p:txBody>
      </p:sp>
    </p:spTree>
    <p:extLst>
      <p:ext uri="{BB962C8B-B14F-4D97-AF65-F5344CB8AC3E}">
        <p14:creationId xmlns:p14="http://schemas.microsoft.com/office/powerpoint/2010/main" val="3824468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8800" b="1" u="sng" dirty="0" smtClean="0">
                <a:solidFill>
                  <a:srgbClr val="FF0000"/>
                </a:solidFill>
              </a:rPr>
              <a:t>Terminy </a:t>
            </a:r>
            <a:r>
              <a:rPr lang="pl-PL" sz="8800" b="1" u="sng" dirty="0">
                <a:solidFill>
                  <a:srgbClr val="FF0000"/>
                </a:solidFill>
              </a:rPr>
              <a:t>w postępowaniu rekrutacyjnym</a:t>
            </a:r>
          </a:p>
        </p:txBody>
      </p:sp>
    </p:spTree>
    <p:extLst>
      <p:ext uri="{BB962C8B-B14F-4D97-AF65-F5344CB8AC3E}">
        <p14:creationId xmlns:p14="http://schemas.microsoft.com/office/powerpoint/2010/main" val="4013190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u="sng" dirty="0">
                <a:solidFill>
                  <a:srgbClr val="FF0000"/>
                </a:solidFill>
              </a:rPr>
              <a:t>od </a:t>
            </a:r>
            <a:r>
              <a:rPr lang="pl-PL" b="1" u="sng" dirty="0" smtClean="0">
                <a:solidFill>
                  <a:srgbClr val="FF0000"/>
                </a:solidFill>
              </a:rPr>
              <a:t>12 </a:t>
            </a:r>
            <a:r>
              <a:rPr lang="pl-PL" b="1" u="sng" dirty="0">
                <a:solidFill>
                  <a:srgbClr val="FF0000"/>
                </a:solidFill>
              </a:rPr>
              <a:t>maja do </a:t>
            </a:r>
            <a:r>
              <a:rPr lang="pl-PL" b="1" u="sng" dirty="0" smtClean="0">
                <a:solidFill>
                  <a:srgbClr val="FF0000"/>
                </a:solidFill>
              </a:rPr>
              <a:t>23 </a:t>
            </a:r>
            <a:r>
              <a:rPr lang="pl-PL" b="1" u="sng" dirty="0">
                <a:solidFill>
                  <a:srgbClr val="FF0000"/>
                </a:solidFill>
              </a:rPr>
              <a:t>czerwca </a:t>
            </a:r>
            <a:r>
              <a:rPr lang="pl-PL" b="1" u="sng" dirty="0" smtClean="0">
                <a:solidFill>
                  <a:srgbClr val="FF0000"/>
                </a:solidFill>
              </a:rPr>
              <a:t>2025 </a:t>
            </a:r>
            <a:r>
              <a:rPr lang="pl-PL" b="1" u="sng" dirty="0">
                <a:solidFill>
                  <a:srgbClr val="FF0000"/>
                </a:solidFill>
              </a:rPr>
              <a:t>r. do godz. </a:t>
            </a:r>
            <a:r>
              <a:rPr lang="pl-PL" b="1" u="sng" dirty="0" smtClean="0">
                <a:solidFill>
                  <a:srgbClr val="FF0000"/>
                </a:solidFill>
              </a:rPr>
              <a:t>15.00</a:t>
            </a:r>
            <a:endParaRPr lang="pl-PL" b="1" u="sng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pl-PL" dirty="0" smtClean="0"/>
          </a:p>
          <a:p>
            <a:r>
              <a:rPr lang="pl-PL" dirty="0" smtClean="0"/>
              <a:t>1</a:t>
            </a:r>
            <a:r>
              <a:rPr lang="pl-PL" dirty="0"/>
              <a:t>. Złożenie wniosku (zmiana wniosku) o przyjęcie do szkoły ponadpodstawowej wraz z dokumentami (podpisanego przez co najmniej jednego rodzica/prawnego opiekuna) </a:t>
            </a:r>
            <a:r>
              <a:rPr lang="pl-PL" dirty="0" smtClean="0"/>
              <a:t> - REKRUTACJA INETRENTOWA</a:t>
            </a:r>
          </a:p>
          <a:p>
            <a:endParaRPr lang="pl-PL" dirty="0"/>
          </a:p>
          <a:p>
            <a:r>
              <a:rPr lang="pl-PL" dirty="0"/>
              <a:t>-wydanie przez szkołę prowadzącą kształcenie zawodowe skierowania na badania lekarskie</a:t>
            </a:r>
            <a:br>
              <a:rPr lang="pl-PL" dirty="0"/>
            </a:br>
            <a:r>
              <a:rPr lang="pl-PL" b="1" dirty="0"/>
              <a:t>od </a:t>
            </a:r>
            <a:r>
              <a:rPr lang="pl-PL" b="1" dirty="0" smtClean="0"/>
              <a:t>12 </a:t>
            </a:r>
            <a:r>
              <a:rPr lang="pl-PL" b="1" dirty="0"/>
              <a:t>maja </a:t>
            </a:r>
            <a:r>
              <a:rPr lang="pl-PL" b="1" dirty="0" smtClean="0"/>
              <a:t>2025r</a:t>
            </a:r>
            <a:r>
              <a:rPr lang="pl-PL" b="1" dirty="0"/>
              <a:t>. do </a:t>
            </a:r>
            <a:r>
              <a:rPr lang="pl-PL" b="1" dirty="0" smtClean="0"/>
              <a:t>16 </a:t>
            </a:r>
            <a:r>
              <a:rPr lang="pl-PL" b="1" dirty="0"/>
              <a:t>lipca </a:t>
            </a:r>
            <a:r>
              <a:rPr lang="pl-PL" b="1" dirty="0" smtClean="0"/>
              <a:t>2025 </a:t>
            </a:r>
            <a:r>
              <a:rPr lang="pl-PL" b="1" dirty="0"/>
              <a:t>r.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85044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u="sng" dirty="0">
                <a:solidFill>
                  <a:srgbClr val="FF0000"/>
                </a:solidFill>
              </a:rPr>
              <a:t>od 12 maja do </a:t>
            </a:r>
            <a:r>
              <a:rPr lang="pl-PL" b="1" u="sng" smtClean="0">
                <a:solidFill>
                  <a:srgbClr val="FF0000"/>
                </a:solidFill>
              </a:rPr>
              <a:t>28 maja </a:t>
            </a:r>
            <a:r>
              <a:rPr lang="pl-PL" b="1" u="sng" dirty="0" smtClean="0">
                <a:solidFill>
                  <a:srgbClr val="FF0000"/>
                </a:solidFill>
              </a:rPr>
              <a:t>2025 </a:t>
            </a:r>
            <a:r>
              <a:rPr lang="pl-PL" b="1" u="sng" dirty="0">
                <a:solidFill>
                  <a:srgbClr val="FF0000"/>
                </a:solidFill>
              </a:rPr>
              <a:t>r. do godz. 15.00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Złożenie wniosku, w tym zmiana wniosku, wraz z dokumentami (</a:t>
            </a:r>
            <a:r>
              <a:rPr lang="pl-PL" i="1" dirty="0"/>
              <a:t>podpisanego, przez co najmniej jednego rodzica/opiekuna prawnego</a:t>
            </a:r>
            <a:r>
              <a:rPr lang="pl-PL" dirty="0"/>
              <a:t>) o przyjęcie do szkoły ponadpodstawowej: </a:t>
            </a:r>
            <a:r>
              <a:rPr lang="pl-PL" b="1" dirty="0"/>
              <a:t>dwujęzycznej, oddziału dwujęzycznego, oddziału międzynarodowego, klasy wstępnej, oddziału przygotowania wojskowego, oddziałów wymagających od kandydatów szczególnych indywidualnych predyspozycji oraz do szkół i oddziałów prowadzących szkolenie sportowe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0197775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870</Words>
  <Application>Microsoft Office PowerPoint</Application>
  <PresentationFormat>Pokaz na ekranie (4:3)</PresentationFormat>
  <Paragraphs>65</Paragraphs>
  <Slides>23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6" baseType="lpstr">
      <vt:lpstr>Arial</vt:lpstr>
      <vt:lpstr>Calibri</vt:lpstr>
      <vt:lpstr>Motyw pakietu Office</vt:lpstr>
      <vt:lpstr>Rekrutacja do szkół ponadpodstawowych  2025/2026 </vt:lpstr>
      <vt:lpstr>Prezentacja programu PowerPoint</vt:lpstr>
      <vt:lpstr>Ile szkół można wybrać po 8 klasie 2025 Białystok? </vt:lpstr>
      <vt:lpstr>Prezentacja programu PowerPoint</vt:lpstr>
      <vt:lpstr>Prezentacja programu PowerPoint</vt:lpstr>
      <vt:lpstr>Punkty</vt:lpstr>
      <vt:lpstr>Terminy w postępowaniu rekrutacyjnym</vt:lpstr>
      <vt:lpstr>od 12 maja do 23 czerwca 2025 r. do godz. 15.00</vt:lpstr>
      <vt:lpstr>od 12 maja do 28 maja 2025 r. do godz. 15.00</vt:lpstr>
      <vt:lpstr>od 29 maja 2025 r.                                          do 6 czerwca 2025 r II termin do 24 czerwca</vt:lpstr>
      <vt:lpstr>od 27 czerwca do 8 lipca 2025 r. do godz. 15.00</vt:lpstr>
      <vt:lpstr>do 14 lipca 2025 r. </vt:lpstr>
      <vt:lpstr>15 lipca 2025 r. o godz.10.00</vt:lpstr>
      <vt:lpstr>do 18 lipca 2025 r. godz. 15.00 </vt:lpstr>
      <vt:lpstr>21 lipca 2025 r. o godz. 10.00 </vt:lpstr>
      <vt:lpstr>22 lipca 2025 r.</vt:lpstr>
      <vt:lpstr>Terminy w postępowaniu uzupełniającym</vt:lpstr>
      <vt:lpstr>od 22 lipca 2025 r. do 25 lipca 2025 r. do godz. 15:00</vt:lpstr>
      <vt:lpstr>od 24 lipca 2025 r. do 25 lipca 2025 r.</vt:lpstr>
      <vt:lpstr>5 sierpnia 2025 r. o godz. 10.00 </vt:lpstr>
      <vt:lpstr>do 11 sierpnia 2025 r. do godz. 15:00 </vt:lpstr>
      <vt:lpstr>12 sierpnia 2025 r. o godz. 10:00</vt:lpstr>
      <vt:lpstr>13 sierpnia 2025 r.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Rekrutacja do szkół ponadpodstawowych  </dc:title>
  <dc:creator>Nauczyciel</dc:creator>
  <cp:lastModifiedBy>Piotr Białokozowicz</cp:lastModifiedBy>
  <cp:revision>36</cp:revision>
  <dcterms:created xsi:type="dcterms:W3CDTF">2024-04-24T06:47:33Z</dcterms:created>
  <dcterms:modified xsi:type="dcterms:W3CDTF">2025-04-03T20:28:52Z</dcterms:modified>
</cp:coreProperties>
</file>