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256" r:id="rId2"/>
    <p:sldId id="257" r:id="rId3"/>
    <p:sldId id="266" r:id="rId4"/>
    <p:sldId id="258" r:id="rId5"/>
    <p:sldId id="259" r:id="rId6"/>
    <p:sldId id="265" r:id="rId7"/>
    <p:sldId id="260" r:id="rId8"/>
    <p:sldId id="268" r:id="rId9"/>
    <p:sldId id="261" r:id="rId10"/>
    <p:sldId id="271" r:id="rId11"/>
    <p:sldId id="272" r:id="rId12"/>
    <p:sldId id="273" r:id="rId13"/>
    <p:sldId id="274" r:id="rId14"/>
    <p:sldId id="275" r:id="rId15"/>
    <p:sldId id="278" r:id="rId16"/>
    <p:sldId id="267" r:id="rId17"/>
    <p:sldId id="269" r:id="rId18"/>
    <p:sldId id="276" r:id="rId19"/>
    <p:sldId id="277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C259E9-0A49-C53B-7282-F70CD670EE39}" v="426" dt="2025-08-26T13:53:56.3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3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3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7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svg"/><Relationship Id="rId21" Type="http://schemas.openxmlformats.org/officeDocument/2006/relationships/image" Target="../media/image53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33" Type="http://schemas.openxmlformats.org/officeDocument/2006/relationships/image" Target="../media/image13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24" Type="http://schemas.openxmlformats.org/officeDocument/2006/relationships/image" Target="../media/image56.png"/><Relationship Id="rId32" Type="http://schemas.openxmlformats.org/officeDocument/2006/relationships/image" Target="../media/image18.pn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23" Type="http://schemas.openxmlformats.org/officeDocument/2006/relationships/image" Target="../media/image55.svg"/><Relationship Id="rId28" Type="http://schemas.openxmlformats.org/officeDocument/2006/relationships/image" Target="../media/image60.png"/><Relationship Id="rId10" Type="http://schemas.openxmlformats.org/officeDocument/2006/relationships/image" Target="../media/image42.png"/><Relationship Id="rId19" Type="http://schemas.openxmlformats.org/officeDocument/2006/relationships/image" Target="../media/image51.svg"/><Relationship Id="rId31" Type="http://schemas.openxmlformats.org/officeDocument/2006/relationships/image" Target="../media/image63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svg"/><Relationship Id="rId30" Type="http://schemas.openxmlformats.org/officeDocument/2006/relationships/image" Target="../media/image62.png"/><Relationship Id="rId8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A32057F-F015-B1B2-4E3E-2307F8EFC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2466391"/>
          </a:xfrm>
        </p:spPr>
        <p:txBody>
          <a:bodyPr>
            <a:normAutofit/>
          </a:bodyPr>
          <a:lstStyle/>
          <a:p>
            <a:r>
              <a:rPr lang="pl-PL" sz="5400" dirty="0">
                <a:latin typeface="Calibri"/>
                <a:ea typeface="Calibri"/>
                <a:cs typeface="Calibri"/>
              </a:rPr>
              <a:t>EDUKACJA ZDROWOTNA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168896" y="4731337"/>
            <a:ext cx="4206240" cy="118458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pl-PL" sz="1400" b="1" dirty="0">
                <a:solidFill>
                  <a:srgbClr val="365F91"/>
                </a:solidFill>
                <a:latin typeface="Calibri"/>
                <a:ea typeface="Calibri"/>
                <a:cs typeface="Calibri"/>
              </a:rPr>
              <a:t>Skrócona wersja podstawy programowej</a:t>
            </a:r>
            <a:endParaRPr lang="pl-PL" dirty="0"/>
          </a:p>
          <a:p>
            <a:r>
              <a:rPr lang="pl-PL" sz="1100" dirty="0">
                <a:latin typeface="Cambria"/>
                <a:ea typeface="Cambria"/>
              </a:rPr>
              <a:t>(na podstawie Dz.U. 2025 poz. 378)</a:t>
            </a:r>
          </a:p>
          <a:p>
            <a:r>
              <a:rPr lang="en-US" sz="1100" dirty="0">
                <a:latin typeface="Cambria"/>
                <a:ea typeface="Cambria"/>
              </a:rPr>
              <a:t>📎 </a:t>
            </a:r>
            <a:r>
              <a:rPr lang="en-US" sz="1100" dirty="0" err="1">
                <a:latin typeface="Cambria"/>
                <a:ea typeface="Cambria"/>
              </a:rPr>
              <a:t>Podstawa</a:t>
            </a:r>
            <a:r>
              <a:rPr lang="en-US" sz="1100" dirty="0">
                <a:latin typeface="Cambria"/>
                <a:ea typeface="Cambria"/>
              </a:rPr>
              <a:t> </a:t>
            </a:r>
            <a:r>
              <a:rPr lang="en-US" sz="1100" dirty="0" err="1">
                <a:latin typeface="Cambria"/>
                <a:ea typeface="Cambria"/>
              </a:rPr>
              <a:t>prawna</a:t>
            </a:r>
            <a:r>
              <a:rPr lang="en-US" sz="1100" dirty="0">
                <a:latin typeface="Cambria"/>
                <a:ea typeface="Cambria"/>
              </a:rPr>
              <a:t>:</a:t>
            </a:r>
            <a:br>
              <a:rPr lang="en-US" sz="1100" dirty="0">
                <a:latin typeface="Cambria"/>
                <a:ea typeface="Cambria"/>
              </a:rPr>
            </a:br>
            <a:r>
              <a:rPr lang="en-US" sz="1100" dirty="0" err="1">
                <a:latin typeface="Cambria"/>
                <a:ea typeface="Cambria"/>
              </a:rPr>
              <a:t>Rozporządzenie</a:t>
            </a:r>
            <a:r>
              <a:rPr lang="en-US" sz="1100" dirty="0">
                <a:latin typeface="Cambria"/>
                <a:ea typeface="Cambria"/>
              </a:rPr>
              <a:t> MEN z 6 </a:t>
            </a:r>
            <a:r>
              <a:rPr lang="en-US" sz="1100" dirty="0" err="1">
                <a:latin typeface="Cambria"/>
                <a:ea typeface="Cambria"/>
              </a:rPr>
              <a:t>marca</a:t>
            </a:r>
            <a:r>
              <a:rPr lang="en-US" sz="1100" dirty="0">
                <a:latin typeface="Cambria"/>
                <a:ea typeface="Cambria"/>
              </a:rPr>
              <a:t> 2025 r. – </a:t>
            </a:r>
            <a:r>
              <a:rPr lang="en-US" sz="1100" dirty="0" err="1">
                <a:latin typeface="Cambria"/>
                <a:ea typeface="Cambria"/>
              </a:rPr>
              <a:t>Dz.U</a:t>
            </a:r>
            <a:r>
              <a:rPr lang="en-US" sz="1100" dirty="0">
                <a:latin typeface="Cambria"/>
                <a:ea typeface="Cambria"/>
              </a:rPr>
              <a:t>. 2025 </a:t>
            </a:r>
            <a:r>
              <a:rPr lang="en-US" sz="1100" dirty="0" err="1">
                <a:latin typeface="Cambria"/>
                <a:ea typeface="Cambria"/>
              </a:rPr>
              <a:t>poz</a:t>
            </a:r>
            <a:r>
              <a:rPr lang="en-US" sz="1100" dirty="0">
                <a:latin typeface="Cambria"/>
                <a:ea typeface="Cambria"/>
              </a:rPr>
              <a:t>. 378</a:t>
            </a:r>
            <a:br>
              <a:rPr lang="en-US" sz="1100" dirty="0">
                <a:latin typeface="Cambria"/>
                <a:ea typeface="Cambria"/>
              </a:rPr>
            </a:br>
            <a:r>
              <a:rPr lang="en-US" sz="1100" dirty="0" err="1">
                <a:latin typeface="Cambria"/>
                <a:ea typeface="Cambria"/>
              </a:rPr>
              <a:t>Pełny</a:t>
            </a:r>
            <a:r>
              <a:rPr lang="en-US" sz="1100" dirty="0">
                <a:latin typeface="Cambria"/>
                <a:ea typeface="Cambria"/>
              </a:rPr>
              <a:t> </a:t>
            </a:r>
            <a:r>
              <a:rPr lang="en-US" sz="1100" dirty="0" err="1">
                <a:latin typeface="Cambria"/>
                <a:ea typeface="Cambria"/>
              </a:rPr>
              <a:t>tekst</a:t>
            </a:r>
            <a:r>
              <a:rPr lang="en-US" sz="1100" dirty="0">
                <a:latin typeface="Cambria"/>
                <a:ea typeface="Cambria"/>
              </a:rPr>
              <a:t>: https://dziennikustaw.gov.pl/D2025000037801.pdf</a:t>
            </a:r>
            <a:endParaRPr lang="pl-PL" sz="1100">
              <a:latin typeface="Cambria"/>
              <a:ea typeface="Cambria"/>
            </a:endParaRPr>
          </a:p>
          <a:p>
            <a:endParaRPr lang="pl-PL" dirty="0"/>
          </a:p>
        </p:txBody>
      </p:sp>
      <p:pic>
        <p:nvPicPr>
          <p:cNvPr id="4" name="Picture 3" descr="Kolorowe ołówki i książeczki">
            <a:extLst>
              <a:ext uri="{FF2B5EF4-FFF2-40B4-BE49-F238E27FC236}">
                <a16:creationId xmlns:a16="http://schemas.microsoft.com/office/drawing/2014/main" id="{21C98497-832F-D641-9D92-77CC3CF4B1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22" r="3738" b="2"/>
          <a:stretch>
            <a:fillRect/>
          </a:stretch>
        </p:blipFill>
        <p:spPr>
          <a:xfrm>
            <a:off x="20" y="1"/>
            <a:ext cx="6575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55151" y="-271354"/>
            <a:ext cx="0" cy="10410981"/>
          </a:xfrm>
          <a:prstGeom prst="line">
            <a:avLst/>
          </a:prstGeom>
          <a:ln w="76200" cap="flat">
            <a:solidFill>
              <a:srgbClr val="FFDBE0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grpSp>
        <p:nvGrpSpPr>
          <p:cNvPr id="3" name="Group 3"/>
          <p:cNvGrpSpPr/>
          <p:nvPr/>
        </p:nvGrpSpPr>
        <p:grpSpPr>
          <a:xfrm>
            <a:off x="855152" y="-29421"/>
            <a:ext cx="12342889" cy="6696987"/>
            <a:chOff x="0" y="0"/>
            <a:chExt cx="24685779" cy="13393974"/>
          </a:xfrm>
        </p:grpSpPr>
        <p:sp>
          <p:nvSpPr>
            <p:cNvPr id="4" name="AutoShape 4"/>
            <p:cNvSpPr/>
            <p:nvPr/>
          </p:nvSpPr>
          <p:spPr>
            <a:xfrm>
              <a:off x="0" y="521723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595711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6696987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743686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25772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99760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373748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47735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3810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77797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51785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1113624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1187612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1261599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817674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891661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965649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1039636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1335587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1354" y="81946"/>
            <a:ext cx="265621" cy="26562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1354" y="659518"/>
            <a:ext cx="265621" cy="26562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1354" y="1237090"/>
            <a:ext cx="265621" cy="26562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1354" y="1814663"/>
            <a:ext cx="265621" cy="26562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71354" y="2392235"/>
            <a:ext cx="265621" cy="26562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71354" y="2969808"/>
            <a:ext cx="265621" cy="26562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71354" y="3547380"/>
            <a:ext cx="265621" cy="26562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66"/>
                </a:lnSpc>
              </a:pPr>
              <a:endParaRPr sz="800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71354" y="4124952"/>
            <a:ext cx="265621" cy="265621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71354" y="4702525"/>
            <a:ext cx="265621" cy="26562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1354" y="5280097"/>
            <a:ext cx="265621" cy="265621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71354" y="5857670"/>
            <a:ext cx="265621" cy="26562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271354" y="6435242"/>
            <a:ext cx="265621" cy="265621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sp>
        <p:nvSpPr>
          <p:cNvPr id="59" name="Freeform 59"/>
          <p:cNvSpPr/>
          <p:nvPr/>
        </p:nvSpPr>
        <p:spPr>
          <a:xfrm>
            <a:off x="11506200" y="1947474"/>
            <a:ext cx="1423895" cy="4720093"/>
          </a:xfrm>
          <a:custGeom>
            <a:avLst/>
            <a:gdLst/>
            <a:ahLst/>
            <a:cxnLst/>
            <a:rect l="l" t="t" r="r" b="b"/>
            <a:pathLst>
              <a:path w="2135842" h="7080140">
                <a:moveTo>
                  <a:pt x="0" y="0"/>
                </a:moveTo>
                <a:lnTo>
                  <a:pt x="2135842" y="0"/>
                </a:lnTo>
                <a:lnTo>
                  <a:pt x="2135842" y="7080140"/>
                </a:lnTo>
                <a:lnTo>
                  <a:pt x="0" y="7080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0" name="TextBox 60"/>
          <p:cNvSpPr txBox="1"/>
          <p:nvPr/>
        </p:nvSpPr>
        <p:spPr>
          <a:xfrm>
            <a:off x="991268" y="1554093"/>
            <a:ext cx="5817606" cy="4497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1. O czym będziemy rozmawiać na zajęciach z edukacji zdrowotnej?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2. Czym jest stan zdrowy styl życia?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3. Jak dbać o swoją higienę?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4. Co to jest profilaktyka?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5. Jakie badania mogę wykonać w domu?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6. Skąd biorą się choroby?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7. Jak przygotować się do wizyty lekarskiej?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8. Jak postępować w sytuacjach zagrożenia?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9. Pierwsza pomoc- ćwiczenia.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10. Skąd biorą się nadwaga i otyłość?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11. Jak przygotowywać zdrowe posiłki?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12 .Jak wypełnić talerz zdrowego żywienia- zajęcia kulinarne.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13. Co znajdę w napojach i sokach?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14. Jak przygotować zdrowy napój?-zajęcia kulinarne.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15. Jak zaplanować II śniadanie do szkoły?- zajęcia kulinarne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2925821" y="349406"/>
            <a:ext cx="8580379" cy="575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Tematy lekcji proponowane w klasie 4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6919591" y="1344501"/>
            <a:ext cx="5298557" cy="4215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16. Jak przechowywać żywność?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17. Jak planować zakupy, by unikać marnowania żywności?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18. Jaki jest skład produktów spożywczych, które lubię?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19. Jak oznacza się różne substancje na opakowaniach?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20. Dlaczego higiena cyfrowa jest ważna?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21. Dlaczego Internet bywa niebezpieczny?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22. Czym jest krytyczne myślenie?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23. Jak zaplanować "domowe zasady ekranowe"?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24. Czym jest grooming? 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25. Czym jest dyskryminacja w sieci?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26. Czym jest cyberstalking?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27. Czy jestem anonimowy w Internecie?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28. Phishing. Czy dane w sieci są bezpieczne?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29. Czy mój wizerunek w sieci należy tylko do mnie?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30. Jak zaplanować aktywne wakacje?</a:t>
            </a:r>
          </a:p>
        </p:txBody>
      </p:sp>
      <p:sp>
        <p:nvSpPr>
          <p:cNvPr id="63" name="Freeform 63"/>
          <p:cNvSpPr/>
          <p:nvPr/>
        </p:nvSpPr>
        <p:spPr>
          <a:xfrm>
            <a:off x="1306295" y="191476"/>
            <a:ext cx="850207" cy="1201706"/>
          </a:xfrm>
          <a:custGeom>
            <a:avLst/>
            <a:gdLst/>
            <a:ahLst/>
            <a:cxnLst/>
            <a:rect l="l" t="t" r="r" b="b"/>
            <a:pathLst>
              <a:path w="1275311" h="1802559">
                <a:moveTo>
                  <a:pt x="0" y="0"/>
                </a:moveTo>
                <a:lnTo>
                  <a:pt x="1275311" y="0"/>
                </a:lnTo>
                <a:lnTo>
                  <a:pt x="1275311" y="1802559"/>
                </a:lnTo>
                <a:lnTo>
                  <a:pt x="0" y="1802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</p:spTree>
    <p:extLst>
      <p:ext uri="{BB962C8B-B14F-4D97-AF65-F5344CB8AC3E}">
        <p14:creationId xmlns:p14="http://schemas.microsoft.com/office/powerpoint/2010/main" val="2495164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55151" y="-271354"/>
            <a:ext cx="0" cy="10410981"/>
          </a:xfrm>
          <a:prstGeom prst="line">
            <a:avLst/>
          </a:prstGeom>
          <a:ln w="76200" cap="flat">
            <a:solidFill>
              <a:srgbClr val="FFDBE0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grpSp>
        <p:nvGrpSpPr>
          <p:cNvPr id="3" name="Group 3"/>
          <p:cNvGrpSpPr/>
          <p:nvPr/>
        </p:nvGrpSpPr>
        <p:grpSpPr>
          <a:xfrm>
            <a:off x="855152" y="-29421"/>
            <a:ext cx="12342889" cy="6696987"/>
            <a:chOff x="0" y="0"/>
            <a:chExt cx="24685779" cy="13393974"/>
          </a:xfrm>
        </p:grpSpPr>
        <p:sp>
          <p:nvSpPr>
            <p:cNvPr id="4" name="AutoShape 4"/>
            <p:cNvSpPr/>
            <p:nvPr/>
          </p:nvSpPr>
          <p:spPr>
            <a:xfrm>
              <a:off x="0" y="521723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595711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6696987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743686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25772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99760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373748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47735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3810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77797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51785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1113624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1187612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1261599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817674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891661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965649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1039636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1335587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1354" y="81946"/>
            <a:ext cx="265621" cy="26562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1354" y="659518"/>
            <a:ext cx="265621" cy="26562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1354" y="1237090"/>
            <a:ext cx="265621" cy="26562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1354" y="1814663"/>
            <a:ext cx="265621" cy="26562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71354" y="2392235"/>
            <a:ext cx="265621" cy="26562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71354" y="2969808"/>
            <a:ext cx="265621" cy="26562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71354" y="3547380"/>
            <a:ext cx="265621" cy="26562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66"/>
                </a:lnSpc>
              </a:pPr>
              <a:endParaRPr sz="800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71354" y="4124952"/>
            <a:ext cx="265621" cy="265621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71354" y="4702525"/>
            <a:ext cx="265621" cy="26562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1354" y="5280097"/>
            <a:ext cx="265621" cy="265621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71354" y="5857670"/>
            <a:ext cx="265621" cy="26562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271354" y="6435242"/>
            <a:ext cx="265621" cy="265621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sp>
        <p:nvSpPr>
          <p:cNvPr id="59" name="Freeform 59"/>
          <p:cNvSpPr/>
          <p:nvPr/>
        </p:nvSpPr>
        <p:spPr>
          <a:xfrm>
            <a:off x="11506200" y="1947474"/>
            <a:ext cx="1423895" cy="4720093"/>
          </a:xfrm>
          <a:custGeom>
            <a:avLst/>
            <a:gdLst/>
            <a:ahLst/>
            <a:cxnLst/>
            <a:rect l="l" t="t" r="r" b="b"/>
            <a:pathLst>
              <a:path w="2135842" h="7080140">
                <a:moveTo>
                  <a:pt x="0" y="0"/>
                </a:moveTo>
                <a:lnTo>
                  <a:pt x="2135842" y="0"/>
                </a:lnTo>
                <a:lnTo>
                  <a:pt x="2135842" y="7080140"/>
                </a:lnTo>
                <a:lnTo>
                  <a:pt x="0" y="7080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0" name="TextBox 60"/>
          <p:cNvSpPr txBox="1"/>
          <p:nvPr/>
        </p:nvSpPr>
        <p:spPr>
          <a:xfrm>
            <a:off x="1035292" y="1717040"/>
            <a:ext cx="5817606" cy="4455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1. Czego dowiemy na zajęciach w klasie 5?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2. Dlaczego sen jest ważny?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3. Jak mogę się relaksować?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4. Jak chronić swoje zdrowie psychiczne?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5. Jak odróżnić emocje moje i innych?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6. Jak radzić sobie ze stresem?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7. Czym jest samoocena?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8. Czy potrafię być asertywny/a?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9. Czym jest przemoc?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10.  Skąd bierze się autoagresja i jak sobie z nią radzić?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11. Czym jest komunikacja werbalna i niewerbalna?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12. Dlaczego niektórzy wymagają większego zrozumienia?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13. Gdzie mogę szukać pomocy , gdy jest mi trudno?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14. Jakie relacje nawiązuję?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15. Jakie wartości niesie rodzina?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2885276" y="469537"/>
            <a:ext cx="8620925" cy="575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Tematy lekcji proponowane w klasie 5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6592210" y="1712421"/>
            <a:ext cx="5298557" cy="4175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16. Co zrobić kiedy rodzina się zmienia?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17. Czym jest efekt cieplarniany?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18. Skąd biorą się dziury ozonowe?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19. Czy wody w mojej okolicy są czyste?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20. Jak sprawdzić stan powietrza w mojej okolicy?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21. Dlaczego należy ograniczyć hałas?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22. Jaka przyroda mnie otacza?-planowanie wycieczki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23. Jak dbać o zwierzęta domowe?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24. Co mogę zrobić dla przyrody?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25. Dlaczego "ruch to zdrowie"?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26. Ruch to zdrowie- planowanie kampanii społecznej.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27. Gdzie mogę uprawiać sport poza szkołą?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28. Jak dbać o prawidłową postawę ciała?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29. Jak zaplanować grę terenową?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30. Gra terenowa- moje zdrowie.</a:t>
            </a:r>
          </a:p>
        </p:txBody>
      </p:sp>
      <p:sp>
        <p:nvSpPr>
          <p:cNvPr id="63" name="Freeform 63"/>
          <p:cNvSpPr/>
          <p:nvPr/>
        </p:nvSpPr>
        <p:spPr>
          <a:xfrm>
            <a:off x="1306295" y="191476"/>
            <a:ext cx="850207" cy="1201706"/>
          </a:xfrm>
          <a:custGeom>
            <a:avLst/>
            <a:gdLst/>
            <a:ahLst/>
            <a:cxnLst/>
            <a:rect l="l" t="t" r="r" b="b"/>
            <a:pathLst>
              <a:path w="1275311" h="1802559">
                <a:moveTo>
                  <a:pt x="0" y="0"/>
                </a:moveTo>
                <a:lnTo>
                  <a:pt x="1275311" y="0"/>
                </a:lnTo>
                <a:lnTo>
                  <a:pt x="1275311" y="1802559"/>
                </a:lnTo>
                <a:lnTo>
                  <a:pt x="0" y="1802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</p:spTree>
    <p:extLst>
      <p:ext uri="{BB962C8B-B14F-4D97-AF65-F5344CB8AC3E}">
        <p14:creationId xmlns:p14="http://schemas.microsoft.com/office/powerpoint/2010/main" val="3961088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55151" y="-271354"/>
            <a:ext cx="0" cy="10410981"/>
          </a:xfrm>
          <a:prstGeom prst="line">
            <a:avLst/>
          </a:prstGeom>
          <a:ln w="76200" cap="flat">
            <a:solidFill>
              <a:srgbClr val="FFDBE0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grpSp>
        <p:nvGrpSpPr>
          <p:cNvPr id="3" name="Group 3"/>
          <p:cNvGrpSpPr/>
          <p:nvPr/>
        </p:nvGrpSpPr>
        <p:grpSpPr>
          <a:xfrm>
            <a:off x="855152" y="-29421"/>
            <a:ext cx="12342889" cy="6696987"/>
            <a:chOff x="0" y="0"/>
            <a:chExt cx="24685779" cy="13393974"/>
          </a:xfrm>
        </p:grpSpPr>
        <p:sp>
          <p:nvSpPr>
            <p:cNvPr id="4" name="AutoShape 4"/>
            <p:cNvSpPr/>
            <p:nvPr/>
          </p:nvSpPr>
          <p:spPr>
            <a:xfrm>
              <a:off x="0" y="521723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595711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6696987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743686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25772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99760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373748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47735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3810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77797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51785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1113624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1187612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1261599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817674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891661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965649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1039636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1335587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1354" y="81946"/>
            <a:ext cx="265621" cy="26562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1354" y="659518"/>
            <a:ext cx="265621" cy="26562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1354" y="1237090"/>
            <a:ext cx="265621" cy="26562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1354" y="1814663"/>
            <a:ext cx="265621" cy="26562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71354" y="2392235"/>
            <a:ext cx="265621" cy="26562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71354" y="2969808"/>
            <a:ext cx="265621" cy="26562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71354" y="3547380"/>
            <a:ext cx="265621" cy="26562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66"/>
                </a:lnSpc>
              </a:pPr>
              <a:endParaRPr sz="800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71354" y="4124952"/>
            <a:ext cx="265621" cy="265621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71354" y="4702525"/>
            <a:ext cx="265621" cy="26562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1354" y="5280097"/>
            <a:ext cx="265621" cy="265621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71354" y="5857670"/>
            <a:ext cx="265621" cy="26562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271354" y="6435242"/>
            <a:ext cx="265621" cy="265621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sp>
        <p:nvSpPr>
          <p:cNvPr id="59" name="Freeform 59"/>
          <p:cNvSpPr/>
          <p:nvPr/>
        </p:nvSpPr>
        <p:spPr>
          <a:xfrm>
            <a:off x="11506200" y="1947474"/>
            <a:ext cx="1423895" cy="4720093"/>
          </a:xfrm>
          <a:custGeom>
            <a:avLst/>
            <a:gdLst/>
            <a:ahLst/>
            <a:cxnLst/>
            <a:rect l="l" t="t" r="r" b="b"/>
            <a:pathLst>
              <a:path w="2135842" h="7080140">
                <a:moveTo>
                  <a:pt x="0" y="0"/>
                </a:moveTo>
                <a:lnTo>
                  <a:pt x="2135842" y="0"/>
                </a:lnTo>
                <a:lnTo>
                  <a:pt x="2135842" y="7080140"/>
                </a:lnTo>
                <a:lnTo>
                  <a:pt x="0" y="7080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0" name="TextBox 60"/>
          <p:cNvSpPr txBox="1"/>
          <p:nvPr/>
        </p:nvSpPr>
        <p:spPr>
          <a:xfrm>
            <a:off x="978194" y="1552699"/>
            <a:ext cx="5817606" cy="4455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1. Czego się dowiem na zajęciach w klasie 6?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2. Jaki jest wpływ urządzeń mobilnych na moje zdrowie?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3. Co warto odwiedzić w sieci?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4. Kim są patostreamerzy?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5. True or false? Cyberrzeczywistość.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6. Jak walczyć z hejtem i mową nienawiści?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7. Czym jest AI i jak z niej korzystać?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8. Jakie zalety i wady ma technologia VR?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9. Na zawsze- projekcja filmu profilaktycznego. 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10. Jak planować mój czas w sieci?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11. Jaki jest mechanizm uzależnienia?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12. Jak bardzo szkodliwe są wyroby tytoniowe?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13. Jak działają napoje energetyzujące?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14. Jak działają substancje psychoaktywne?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15. Jakie są skutki alkoholizmu?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2320779" y="469537"/>
            <a:ext cx="8681953" cy="575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Tematy lekcji proponowane w klasie 6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6520925" y="1579610"/>
            <a:ext cx="5298557" cy="473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16. STOP!-nasza kampania przeciw uzależnieniom.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17. Jak pracuje mózg nastolatka?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18. Dlaczego moje ciało się zmienia?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19. Jak dbać o higienę w okresie dojrzewania?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20. Kiedy będę dojrzała/y? 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21. Czym są stereotypy płci?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22. Jak zbudowany jest męski układ rozrodczy?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23. Jak zbudowany jest żeński układ rozrodczy?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24. Czym jest menstruacja?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25. Jak przebiega ciąża?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26. Czym jest autonomia cielesna i jak o nią dbać?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27. Kiedy granice intymne są przekroczone?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28. Dlaczego?- pudełko trudnych pytań.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29. Gdzie znaleźć pomoc w trudnej sytuacji intymnej?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30. Ważne pytania- mój plakat na wybrany temat.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239"/>
              </a:lnSpc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3" name="Freeform 63"/>
          <p:cNvSpPr/>
          <p:nvPr/>
        </p:nvSpPr>
        <p:spPr>
          <a:xfrm>
            <a:off x="1306295" y="191476"/>
            <a:ext cx="850207" cy="1201706"/>
          </a:xfrm>
          <a:custGeom>
            <a:avLst/>
            <a:gdLst/>
            <a:ahLst/>
            <a:cxnLst/>
            <a:rect l="l" t="t" r="r" b="b"/>
            <a:pathLst>
              <a:path w="1275311" h="1802559">
                <a:moveTo>
                  <a:pt x="0" y="0"/>
                </a:moveTo>
                <a:lnTo>
                  <a:pt x="1275311" y="0"/>
                </a:lnTo>
                <a:lnTo>
                  <a:pt x="1275311" y="1802559"/>
                </a:lnTo>
                <a:lnTo>
                  <a:pt x="0" y="1802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</p:spTree>
    <p:extLst>
      <p:ext uri="{BB962C8B-B14F-4D97-AF65-F5344CB8AC3E}">
        <p14:creationId xmlns:p14="http://schemas.microsoft.com/office/powerpoint/2010/main" val="2491951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55151" y="-271354"/>
            <a:ext cx="0" cy="10410981"/>
          </a:xfrm>
          <a:prstGeom prst="line">
            <a:avLst/>
          </a:prstGeom>
          <a:ln w="76200" cap="flat">
            <a:solidFill>
              <a:srgbClr val="FFDBE0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grpSp>
        <p:nvGrpSpPr>
          <p:cNvPr id="3" name="Group 3"/>
          <p:cNvGrpSpPr/>
          <p:nvPr/>
        </p:nvGrpSpPr>
        <p:grpSpPr>
          <a:xfrm>
            <a:off x="855152" y="-29421"/>
            <a:ext cx="12342889" cy="6696987"/>
            <a:chOff x="0" y="0"/>
            <a:chExt cx="24685779" cy="13393974"/>
          </a:xfrm>
        </p:grpSpPr>
        <p:sp>
          <p:nvSpPr>
            <p:cNvPr id="4" name="AutoShape 4"/>
            <p:cNvSpPr/>
            <p:nvPr/>
          </p:nvSpPr>
          <p:spPr>
            <a:xfrm>
              <a:off x="0" y="521723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595711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6696987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743686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25772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99760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373748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47735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3810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77797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51785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1113624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1187612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1261599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817674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891661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965649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1039636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1335587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1354" y="81946"/>
            <a:ext cx="265621" cy="26562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1354" y="659518"/>
            <a:ext cx="265621" cy="26562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1354" y="1237090"/>
            <a:ext cx="265621" cy="26562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1354" y="1814663"/>
            <a:ext cx="265621" cy="26562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71354" y="2392235"/>
            <a:ext cx="265621" cy="26562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71354" y="2969808"/>
            <a:ext cx="265621" cy="26562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71354" y="3547380"/>
            <a:ext cx="265621" cy="26562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66"/>
                </a:lnSpc>
              </a:pPr>
              <a:endParaRPr sz="800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71354" y="4124952"/>
            <a:ext cx="265621" cy="265621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71354" y="4702525"/>
            <a:ext cx="265621" cy="26562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1354" y="5280097"/>
            <a:ext cx="265621" cy="265621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71354" y="5857670"/>
            <a:ext cx="265621" cy="26562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271354" y="6435242"/>
            <a:ext cx="265621" cy="265621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sp>
        <p:nvSpPr>
          <p:cNvPr id="59" name="Freeform 59"/>
          <p:cNvSpPr/>
          <p:nvPr/>
        </p:nvSpPr>
        <p:spPr>
          <a:xfrm>
            <a:off x="11506200" y="1947474"/>
            <a:ext cx="1423895" cy="4720093"/>
          </a:xfrm>
          <a:custGeom>
            <a:avLst/>
            <a:gdLst/>
            <a:ahLst/>
            <a:cxnLst/>
            <a:rect l="l" t="t" r="r" b="b"/>
            <a:pathLst>
              <a:path w="2135842" h="7080140">
                <a:moveTo>
                  <a:pt x="0" y="0"/>
                </a:moveTo>
                <a:lnTo>
                  <a:pt x="2135842" y="0"/>
                </a:lnTo>
                <a:lnTo>
                  <a:pt x="2135842" y="7080140"/>
                </a:lnTo>
                <a:lnTo>
                  <a:pt x="0" y="7080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0" name="TextBox 60"/>
          <p:cNvSpPr txBox="1"/>
          <p:nvPr/>
        </p:nvSpPr>
        <p:spPr>
          <a:xfrm>
            <a:off x="1013962" y="1477311"/>
            <a:ext cx="5341640" cy="4497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1. Czego dowiem się w klasie 7?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2. Jak uniknąć chorób zakaźnych?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3. Jak monitorować swój stan zdrowia?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4. Jak wspierać osoby z niepełnosprawnością?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5. Czym są choroby cywilizacyjne i przewlekłe?*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6. Jak przekonać innych do aktywności fizycznej?-kampania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7. Jak zaplanować aktywną dobę?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8. Jakie ćwiczenia mogę wykonywać w domu?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9. Dlaczego warto hartować organizm?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10. Jak zaplanować zdrowy posiłek?- zajęcia kulinarne.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11. Jak przygotować napój izotoniczny?- zajęcia kulinarne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12.Jakie są konsekwencje dopingu i nadmiernej suplementacji?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13. Jak planować dietę chorych?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14. Jak umysł wpływa na ciało?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15. Jak budować poczucie własnej wartości?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2719289" y="336726"/>
            <a:ext cx="8672297" cy="575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Tematy lekcji proponowane w klasie 7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6355603" y="1477311"/>
            <a:ext cx="5463879" cy="4497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16. Co oznacza "jak cię widzą-tak cię piszą"?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17. Gdzie i jak szukać pomocy w trudnościach z emocjami?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18. Jak mogę zadbać o mój dobrostan?*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19. Czym jest depresja?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20. Jakie zachowania w sieci mogą być ryzykowne?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21. Czy chellenge są dobrą drogą rozwoju?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22. Ile czasu poświęcam na gry i inne media?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23. Dlaczego niektóre strony są tylko dla dorosłych?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24. Czym są hejt i mowa nienawiści?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25. Dlaczego niektóre substancje są zakazane?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26. Nie ryzykuj! Przygotowanie kampanii o zachowaniach ryzykownych.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27. Nie ryzykuj!- kampania o zachowaniach ryzykownych.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28. Dlaczego bioróżnorodność jest zagrożona?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29. Czy nasz szkoła dba o środowisko?- audyt uczniowski.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30. EKOanaliza SWOT naszej szkoły.</a:t>
            </a:r>
          </a:p>
        </p:txBody>
      </p:sp>
      <p:sp>
        <p:nvSpPr>
          <p:cNvPr id="63" name="Freeform 63"/>
          <p:cNvSpPr/>
          <p:nvPr/>
        </p:nvSpPr>
        <p:spPr>
          <a:xfrm>
            <a:off x="1172652" y="78930"/>
            <a:ext cx="921391" cy="1302319"/>
          </a:xfrm>
          <a:custGeom>
            <a:avLst/>
            <a:gdLst/>
            <a:ahLst/>
            <a:cxnLst/>
            <a:rect l="l" t="t" r="r" b="b"/>
            <a:pathLst>
              <a:path w="1382087" h="1953479">
                <a:moveTo>
                  <a:pt x="0" y="0"/>
                </a:moveTo>
                <a:lnTo>
                  <a:pt x="1382087" y="0"/>
                </a:lnTo>
                <a:lnTo>
                  <a:pt x="1382087" y="1953479"/>
                </a:lnTo>
                <a:lnTo>
                  <a:pt x="0" y="19534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4" name="TextBox 64"/>
          <p:cNvSpPr txBox="1"/>
          <p:nvPr/>
        </p:nvSpPr>
        <p:spPr>
          <a:xfrm>
            <a:off x="3532360" y="973327"/>
            <a:ext cx="6686363" cy="492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90"/>
              </a:lnSpc>
            </a:pPr>
            <a:r>
              <a:rPr lang="en-US" sz="142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 roku 2025/2026 zaleca się korzystanie również z tematów z klas młodszych, ponieważ uczniowie nie realizowali dotąd zajęć EZ</a:t>
            </a:r>
          </a:p>
        </p:txBody>
      </p:sp>
    </p:spTree>
    <p:extLst>
      <p:ext uri="{BB962C8B-B14F-4D97-AF65-F5344CB8AC3E}">
        <p14:creationId xmlns:p14="http://schemas.microsoft.com/office/powerpoint/2010/main" val="1901346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55151" y="-271354"/>
            <a:ext cx="0" cy="10410981"/>
          </a:xfrm>
          <a:prstGeom prst="line">
            <a:avLst/>
          </a:prstGeom>
          <a:ln w="76200" cap="flat">
            <a:solidFill>
              <a:srgbClr val="FFDBE0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grpSp>
        <p:nvGrpSpPr>
          <p:cNvPr id="3" name="Group 3"/>
          <p:cNvGrpSpPr/>
          <p:nvPr/>
        </p:nvGrpSpPr>
        <p:grpSpPr>
          <a:xfrm>
            <a:off x="855152" y="-29421"/>
            <a:ext cx="12342889" cy="6696987"/>
            <a:chOff x="0" y="0"/>
            <a:chExt cx="24685779" cy="13393974"/>
          </a:xfrm>
        </p:grpSpPr>
        <p:sp>
          <p:nvSpPr>
            <p:cNvPr id="4" name="AutoShape 4"/>
            <p:cNvSpPr/>
            <p:nvPr/>
          </p:nvSpPr>
          <p:spPr>
            <a:xfrm>
              <a:off x="0" y="521723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595711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6696987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743686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25772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99760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373748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47735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3810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77797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51785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1113624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1187612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1261599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817674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891661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965649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1039636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1335587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1354" y="81946"/>
            <a:ext cx="265621" cy="26562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1354" y="659518"/>
            <a:ext cx="265621" cy="26562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1354" y="1237090"/>
            <a:ext cx="265621" cy="26562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1354" y="1814663"/>
            <a:ext cx="265621" cy="26562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71354" y="2392235"/>
            <a:ext cx="265621" cy="26562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71354" y="2969808"/>
            <a:ext cx="265621" cy="26562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71354" y="3547380"/>
            <a:ext cx="265621" cy="26562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66"/>
                </a:lnSpc>
              </a:pPr>
              <a:endParaRPr sz="800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71354" y="4124952"/>
            <a:ext cx="265621" cy="265621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71354" y="4702525"/>
            <a:ext cx="265621" cy="26562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1354" y="5280097"/>
            <a:ext cx="265621" cy="265621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71354" y="5857670"/>
            <a:ext cx="265621" cy="26562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271354" y="6435242"/>
            <a:ext cx="265621" cy="265621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sp>
        <p:nvSpPr>
          <p:cNvPr id="59" name="Freeform 59"/>
          <p:cNvSpPr/>
          <p:nvPr/>
        </p:nvSpPr>
        <p:spPr>
          <a:xfrm>
            <a:off x="11506200" y="1947474"/>
            <a:ext cx="1423895" cy="4720093"/>
          </a:xfrm>
          <a:custGeom>
            <a:avLst/>
            <a:gdLst/>
            <a:ahLst/>
            <a:cxnLst/>
            <a:rect l="l" t="t" r="r" b="b"/>
            <a:pathLst>
              <a:path w="2135842" h="7080140">
                <a:moveTo>
                  <a:pt x="0" y="0"/>
                </a:moveTo>
                <a:lnTo>
                  <a:pt x="2135842" y="0"/>
                </a:lnTo>
                <a:lnTo>
                  <a:pt x="2135842" y="7080140"/>
                </a:lnTo>
                <a:lnTo>
                  <a:pt x="0" y="7080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0" name="TextBox 60"/>
          <p:cNvSpPr txBox="1"/>
          <p:nvPr/>
        </p:nvSpPr>
        <p:spPr>
          <a:xfrm>
            <a:off x="2945064" y="1717040"/>
            <a:ext cx="7449145" cy="4455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1.Czego chcemy się dowiedzieć w klasie 8?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2. Czy to już miłość?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3. Czym jest manipulacja?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4. Na jakim etapie dojrzewania jestem w tej chwili?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5. Jakie czynniki wpływają na rozwój płciowy i jak rozpoznać jego zaburzenia?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6. Czym jest ubóstwo menstruacyjne i jak mu przeciwdziałać?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7. Jak zmienia się nasza seksualność na przestrzeni życia?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8. Czym jest orientacja psychoseksualna?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9. Czy inni wpływają na nasze decyzje dotyczące inicjacji?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10. Dlaczego do "tej" decyzji muszę dojrzeć?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11. Jakimi metodami można ustrzec się nieplanowanej ciąży?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12. Kiedy granice cielesności zostają naruszone?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13. Czym są choroby weneryczne?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14. Spotkanie z lekarzem/ położną.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15. Gdzie szukać pomocy w trudnych sytuacjach?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2719289" y="336726"/>
            <a:ext cx="8553121" cy="575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Tematy lekcji proponowane w klasie 8</a:t>
            </a:r>
          </a:p>
        </p:txBody>
      </p:sp>
      <p:sp>
        <p:nvSpPr>
          <p:cNvPr id="62" name="Freeform 62"/>
          <p:cNvSpPr/>
          <p:nvPr/>
        </p:nvSpPr>
        <p:spPr>
          <a:xfrm>
            <a:off x="1460750" y="347567"/>
            <a:ext cx="921391" cy="1302319"/>
          </a:xfrm>
          <a:custGeom>
            <a:avLst/>
            <a:gdLst/>
            <a:ahLst/>
            <a:cxnLst/>
            <a:rect l="l" t="t" r="r" b="b"/>
            <a:pathLst>
              <a:path w="1382087" h="1953479">
                <a:moveTo>
                  <a:pt x="0" y="0"/>
                </a:moveTo>
                <a:lnTo>
                  <a:pt x="1382087" y="0"/>
                </a:lnTo>
                <a:lnTo>
                  <a:pt x="1382087" y="1953479"/>
                </a:lnTo>
                <a:lnTo>
                  <a:pt x="0" y="19534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3" name="TextBox 63"/>
          <p:cNvSpPr txBox="1"/>
          <p:nvPr/>
        </p:nvSpPr>
        <p:spPr>
          <a:xfrm>
            <a:off x="3532360" y="973327"/>
            <a:ext cx="6686363" cy="492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90"/>
              </a:lnSpc>
            </a:pPr>
            <a:r>
              <a:rPr lang="en-US" sz="142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 roku 2025/2026 zaleca się korzystanie również z tematów z klas młodszych, ponieważ uczniowie nie realizowali dotąd zajęć EZ</a:t>
            </a:r>
          </a:p>
        </p:txBody>
      </p:sp>
    </p:spTree>
    <p:extLst>
      <p:ext uri="{BB962C8B-B14F-4D97-AF65-F5344CB8AC3E}">
        <p14:creationId xmlns:p14="http://schemas.microsoft.com/office/powerpoint/2010/main" val="251770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55151" y="-271354"/>
            <a:ext cx="0" cy="10410981"/>
          </a:xfrm>
          <a:prstGeom prst="line">
            <a:avLst/>
          </a:prstGeom>
          <a:ln w="76200" cap="flat">
            <a:solidFill>
              <a:srgbClr val="FFDBE0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grpSp>
        <p:nvGrpSpPr>
          <p:cNvPr id="3" name="Group 3"/>
          <p:cNvGrpSpPr/>
          <p:nvPr/>
        </p:nvGrpSpPr>
        <p:grpSpPr>
          <a:xfrm>
            <a:off x="956095" y="80507"/>
            <a:ext cx="12342889" cy="6696987"/>
            <a:chOff x="0" y="0"/>
            <a:chExt cx="24685779" cy="13393974"/>
          </a:xfrm>
        </p:grpSpPr>
        <p:sp>
          <p:nvSpPr>
            <p:cNvPr id="4" name="AutoShape 4"/>
            <p:cNvSpPr/>
            <p:nvPr/>
          </p:nvSpPr>
          <p:spPr>
            <a:xfrm>
              <a:off x="0" y="521723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595711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6696987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743686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25772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99760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373748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47735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3810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77797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51785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1113624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1187612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1261599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817674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891661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965649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1039636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1335587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1354" y="81946"/>
            <a:ext cx="265621" cy="26562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1354" y="659518"/>
            <a:ext cx="265621" cy="26562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1354" y="1237090"/>
            <a:ext cx="265621" cy="26562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1354" y="1814663"/>
            <a:ext cx="265621" cy="26562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71354" y="2392235"/>
            <a:ext cx="265621" cy="26562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71354" y="2969808"/>
            <a:ext cx="265621" cy="26562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71354" y="3547380"/>
            <a:ext cx="265621" cy="26562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66"/>
                </a:lnSpc>
              </a:pPr>
              <a:endParaRPr sz="800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71354" y="4124952"/>
            <a:ext cx="265621" cy="265621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71354" y="4702525"/>
            <a:ext cx="265621" cy="26562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1354" y="5280097"/>
            <a:ext cx="265621" cy="265621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71354" y="5857670"/>
            <a:ext cx="265621" cy="26562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271354" y="6435242"/>
            <a:ext cx="265621" cy="265621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sp>
        <p:nvSpPr>
          <p:cNvPr id="59" name="Freeform 59"/>
          <p:cNvSpPr/>
          <p:nvPr/>
        </p:nvSpPr>
        <p:spPr>
          <a:xfrm>
            <a:off x="5806709" y="2191909"/>
            <a:ext cx="2993068" cy="4237972"/>
          </a:xfrm>
          <a:custGeom>
            <a:avLst/>
            <a:gdLst/>
            <a:ahLst/>
            <a:cxnLst/>
            <a:rect l="l" t="t" r="r" b="b"/>
            <a:pathLst>
              <a:path w="4489602" h="6356958">
                <a:moveTo>
                  <a:pt x="0" y="0"/>
                </a:moveTo>
                <a:lnTo>
                  <a:pt x="4489602" y="0"/>
                </a:lnTo>
                <a:lnTo>
                  <a:pt x="448960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0" name="Freeform 60"/>
          <p:cNvSpPr/>
          <p:nvPr/>
        </p:nvSpPr>
        <p:spPr>
          <a:xfrm rot="16991600">
            <a:off x="8649111" y="3124063"/>
            <a:ext cx="3384904" cy="2373664"/>
          </a:xfrm>
          <a:custGeom>
            <a:avLst/>
            <a:gdLst/>
            <a:ahLst/>
            <a:cxnLst/>
            <a:rect l="l" t="t" r="r" b="b"/>
            <a:pathLst>
              <a:path w="5077356" h="3560496">
                <a:moveTo>
                  <a:pt x="0" y="0"/>
                </a:moveTo>
                <a:lnTo>
                  <a:pt x="5077357" y="0"/>
                </a:lnTo>
                <a:lnTo>
                  <a:pt x="5077357" y="3560496"/>
                </a:lnTo>
                <a:lnTo>
                  <a:pt x="0" y="3560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1" name="Freeform 61"/>
          <p:cNvSpPr/>
          <p:nvPr/>
        </p:nvSpPr>
        <p:spPr>
          <a:xfrm>
            <a:off x="685801" y="2495357"/>
            <a:ext cx="5386335" cy="4282137"/>
          </a:xfrm>
          <a:custGeom>
            <a:avLst/>
            <a:gdLst/>
            <a:ahLst/>
            <a:cxnLst/>
            <a:rect l="l" t="t" r="r" b="b"/>
            <a:pathLst>
              <a:path w="8079503" h="6423205">
                <a:moveTo>
                  <a:pt x="0" y="0"/>
                </a:moveTo>
                <a:lnTo>
                  <a:pt x="8079503" y="0"/>
                </a:lnTo>
                <a:lnTo>
                  <a:pt x="8079503" y="6423205"/>
                </a:lnTo>
                <a:lnTo>
                  <a:pt x="0" y="6423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2" name="TextBox 62"/>
          <p:cNvSpPr txBox="1"/>
          <p:nvPr/>
        </p:nvSpPr>
        <p:spPr>
          <a:xfrm>
            <a:off x="1388224" y="648380"/>
            <a:ext cx="10117976" cy="564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Aktywnie będzie nie tylko na zajęciach kulinarnych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5160888" y="1904177"/>
            <a:ext cx="3297873" cy="421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9091" lvl="1" indent="-129545" algn="ctr">
              <a:lnSpc>
                <a:spcPts val="1679"/>
              </a:lnSpc>
              <a:buFont typeface="Arial"/>
              <a:buChar char="•"/>
            </a:pPr>
            <a:r>
              <a:rPr lang="en-US" sz="1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karta pracy do zajęć z pierwszej pomocy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8896654" y="2014813"/>
            <a:ext cx="2557701" cy="445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484" lvl="1" indent="-136742" algn="ctr">
              <a:lnSpc>
                <a:spcPts val="1773"/>
              </a:lnSpc>
              <a:buFont typeface="Arial"/>
              <a:buChar char="•"/>
            </a:pPr>
            <a:r>
              <a:rPr lang="en-US" sz="12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materiały ze sprawdzonych, </a:t>
            </a:r>
          </a:p>
          <a:p>
            <a:pPr algn="ctr">
              <a:lnSpc>
                <a:spcPts val="1773"/>
              </a:lnSpc>
            </a:pPr>
            <a:r>
              <a:rPr lang="en-US" sz="12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rządowych źródeł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319880" y="3029723"/>
            <a:ext cx="3703925" cy="1522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28"/>
              </a:lnSpc>
            </a:pPr>
            <a:r>
              <a:rPr lang="en-US" sz="216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Zajęcia nie wymagają </a:t>
            </a:r>
          </a:p>
          <a:p>
            <a:pPr algn="ctr">
              <a:lnSpc>
                <a:spcPts val="3028"/>
              </a:lnSpc>
            </a:pPr>
            <a:r>
              <a:rPr lang="en-US" sz="216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podręcznika!</a:t>
            </a:r>
          </a:p>
          <a:p>
            <a:pPr algn="ctr">
              <a:lnSpc>
                <a:spcPts val="3028"/>
              </a:lnSpc>
            </a:pPr>
            <a:r>
              <a:rPr lang="en-US" sz="216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Pracujemy na kartach pracy </a:t>
            </a:r>
          </a:p>
          <a:p>
            <a:pPr algn="ctr">
              <a:lnSpc>
                <a:spcPts val="3028"/>
              </a:lnSpc>
            </a:pPr>
            <a:r>
              <a:rPr lang="en-US" sz="216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oraz innych materiałach.</a:t>
            </a:r>
          </a:p>
        </p:txBody>
      </p:sp>
    </p:spTree>
    <p:extLst>
      <p:ext uri="{BB962C8B-B14F-4D97-AF65-F5344CB8AC3E}">
        <p14:creationId xmlns:p14="http://schemas.microsoft.com/office/powerpoint/2010/main" val="820564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55151" y="-271354"/>
            <a:ext cx="0" cy="10410981"/>
          </a:xfrm>
          <a:prstGeom prst="line">
            <a:avLst/>
          </a:prstGeom>
          <a:ln w="76200" cap="flat">
            <a:solidFill>
              <a:srgbClr val="FFDBE0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grpSp>
        <p:nvGrpSpPr>
          <p:cNvPr id="3" name="Group 3"/>
          <p:cNvGrpSpPr/>
          <p:nvPr/>
        </p:nvGrpSpPr>
        <p:grpSpPr>
          <a:xfrm>
            <a:off x="956095" y="80507"/>
            <a:ext cx="12342889" cy="6696987"/>
            <a:chOff x="0" y="0"/>
            <a:chExt cx="24685779" cy="13393974"/>
          </a:xfrm>
        </p:grpSpPr>
        <p:sp>
          <p:nvSpPr>
            <p:cNvPr id="4" name="AutoShape 4"/>
            <p:cNvSpPr/>
            <p:nvPr/>
          </p:nvSpPr>
          <p:spPr>
            <a:xfrm>
              <a:off x="0" y="521723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595711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6696987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743686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25772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99760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373748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47735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3810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77797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51785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1113624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1187612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1261599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817674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891661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965649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1039636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1335587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1354" y="81946"/>
            <a:ext cx="265621" cy="26562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1354" y="659518"/>
            <a:ext cx="265621" cy="26562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1354" y="1237090"/>
            <a:ext cx="265621" cy="26562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1354" y="1814663"/>
            <a:ext cx="265621" cy="26562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71354" y="2392235"/>
            <a:ext cx="265621" cy="26562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71354" y="2969808"/>
            <a:ext cx="265621" cy="26562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71354" y="3547380"/>
            <a:ext cx="265621" cy="26562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66"/>
                </a:lnSpc>
              </a:pPr>
              <a:endParaRPr sz="800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71354" y="4124952"/>
            <a:ext cx="265621" cy="265621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71354" y="4702525"/>
            <a:ext cx="265621" cy="26562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1354" y="5280097"/>
            <a:ext cx="265621" cy="265621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71354" y="5857670"/>
            <a:ext cx="265621" cy="26562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271354" y="6435242"/>
            <a:ext cx="265621" cy="265621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sp>
        <p:nvSpPr>
          <p:cNvPr id="59" name="Freeform 59"/>
          <p:cNvSpPr/>
          <p:nvPr/>
        </p:nvSpPr>
        <p:spPr>
          <a:xfrm rot="17754906">
            <a:off x="740747" y="3004719"/>
            <a:ext cx="3028028" cy="2017424"/>
          </a:xfrm>
          <a:custGeom>
            <a:avLst/>
            <a:gdLst/>
            <a:ahLst/>
            <a:cxnLst/>
            <a:rect l="l" t="t" r="r" b="b"/>
            <a:pathLst>
              <a:path w="4542042" h="3026136">
                <a:moveTo>
                  <a:pt x="0" y="0"/>
                </a:moveTo>
                <a:lnTo>
                  <a:pt x="4542042" y="0"/>
                </a:lnTo>
                <a:lnTo>
                  <a:pt x="4542042" y="3026136"/>
                </a:lnTo>
                <a:lnTo>
                  <a:pt x="0" y="3026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0" name="Freeform 60"/>
          <p:cNvSpPr/>
          <p:nvPr/>
        </p:nvSpPr>
        <p:spPr>
          <a:xfrm>
            <a:off x="2573627" y="2096907"/>
            <a:ext cx="2236387" cy="3166567"/>
          </a:xfrm>
          <a:custGeom>
            <a:avLst/>
            <a:gdLst/>
            <a:ahLst/>
            <a:cxnLst/>
            <a:rect l="l" t="t" r="r" b="b"/>
            <a:pathLst>
              <a:path w="3354581" h="4749850">
                <a:moveTo>
                  <a:pt x="0" y="0"/>
                </a:moveTo>
                <a:lnTo>
                  <a:pt x="3354581" y="0"/>
                </a:lnTo>
                <a:lnTo>
                  <a:pt x="3354581" y="4749849"/>
                </a:lnTo>
                <a:lnTo>
                  <a:pt x="0" y="474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1" name="Freeform 61"/>
          <p:cNvSpPr/>
          <p:nvPr/>
        </p:nvSpPr>
        <p:spPr>
          <a:xfrm rot="2221967">
            <a:off x="2482418" y="4190223"/>
            <a:ext cx="1727041" cy="2445368"/>
          </a:xfrm>
          <a:custGeom>
            <a:avLst/>
            <a:gdLst/>
            <a:ahLst/>
            <a:cxnLst/>
            <a:rect l="l" t="t" r="r" b="b"/>
            <a:pathLst>
              <a:path w="2590562" h="3668052">
                <a:moveTo>
                  <a:pt x="0" y="0"/>
                </a:moveTo>
                <a:lnTo>
                  <a:pt x="2590562" y="0"/>
                </a:lnTo>
                <a:lnTo>
                  <a:pt x="2590562" y="3668053"/>
                </a:lnTo>
                <a:lnTo>
                  <a:pt x="0" y="3668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2" name="Freeform 62"/>
          <p:cNvSpPr/>
          <p:nvPr/>
        </p:nvSpPr>
        <p:spPr>
          <a:xfrm>
            <a:off x="6948731" y="2211701"/>
            <a:ext cx="1946739" cy="2756445"/>
          </a:xfrm>
          <a:custGeom>
            <a:avLst/>
            <a:gdLst/>
            <a:ahLst/>
            <a:cxnLst/>
            <a:rect l="l" t="t" r="r" b="b"/>
            <a:pathLst>
              <a:path w="2920109" h="4134668">
                <a:moveTo>
                  <a:pt x="0" y="0"/>
                </a:moveTo>
                <a:lnTo>
                  <a:pt x="2920109" y="0"/>
                </a:lnTo>
                <a:lnTo>
                  <a:pt x="2920109" y="4134668"/>
                </a:lnTo>
                <a:lnTo>
                  <a:pt x="0" y="4134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3" name="Freeform 63"/>
          <p:cNvSpPr/>
          <p:nvPr/>
        </p:nvSpPr>
        <p:spPr>
          <a:xfrm rot="20484011">
            <a:off x="5190301" y="3032028"/>
            <a:ext cx="2041154" cy="2890130"/>
          </a:xfrm>
          <a:custGeom>
            <a:avLst/>
            <a:gdLst/>
            <a:ahLst/>
            <a:cxnLst/>
            <a:rect l="l" t="t" r="r" b="b"/>
            <a:pathLst>
              <a:path w="3061731" h="4335195">
                <a:moveTo>
                  <a:pt x="0" y="0"/>
                </a:moveTo>
                <a:lnTo>
                  <a:pt x="3061731" y="0"/>
                </a:lnTo>
                <a:lnTo>
                  <a:pt x="3061731" y="4335195"/>
                </a:lnTo>
                <a:lnTo>
                  <a:pt x="0" y="43351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4" name="Freeform 64"/>
          <p:cNvSpPr/>
          <p:nvPr/>
        </p:nvSpPr>
        <p:spPr>
          <a:xfrm>
            <a:off x="9041520" y="2641832"/>
            <a:ext cx="2802113" cy="3786639"/>
          </a:xfrm>
          <a:custGeom>
            <a:avLst/>
            <a:gdLst/>
            <a:ahLst/>
            <a:cxnLst/>
            <a:rect l="l" t="t" r="r" b="b"/>
            <a:pathLst>
              <a:path w="4203170" h="5679959">
                <a:moveTo>
                  <a:pt x="0" y="0"/>
                </a:moveTo>
                <a:lnTo>
                  <a:pt x="4203170" y="0"/>
                </a:lnTo>
                <a:lnTo>
                  <a:pt x="4203170" y="5679959"/>
                </a:lnTo>
                <a:lnTo>
                  <a:pt x="0" y="5679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5" name="TextBox 65"/>
          <p:cNvSpPr txBox="1"/>
          <p:nvPr/>
        </p:nvSpPr>
        <p:spPr>
          <a:xfrm>
            <a:off x="2482418" y="589668"/>
            <a:ext cx="8253593" cy="575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 dodatkowy czas na ważne tematy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485753" y="1771366"/>
            <a:ext cx="2175748" cy="371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304" lvl="1" indent="-115152" algn="ctr">
              <a:lnSpc>
                <a:spcPts val="1493"/>
              </a:lnSpc>
              <a:buFont typeface="Arial"/>
              <a:buChar char="•"/>
            </a:pPr>
            <a:r>
              <a:rPr lang="en-US" sz="10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pomoc w trudnych emocjach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5771734" y="1795613"/>
            <a:ext cx="1708785" cy="179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304" lvl="1" indent="-115152" algn="ctr">
              <a:lnSpc>
                <a:spcPts val="1493"/>
              </a:lnSpc>
              <a:buFont typeface="Arial"/>
              <a:buChar char="•"/>
            </a:pPr>
            <a:r>
              <a:rPr lang="en-US" sz="10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cyber bezpieczeństwo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9187570" y="1907254"/>
            <a:ext cx="2072957" cy="371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304" lvl="1" indent="-115152" algn="l">
              <a:lnSpc>
                <a:spcPts val="1493"/>
              </a:lnSpc>
              <a:buFont typeface="Arial"/>
              <a:buChar char="•"/>
            </a:pPr>
            <a:r>
              <a:rPr lang="en-US" sz="10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ochrona środowiska, ruch </a:t>
            </a:r>
          </a:p>
          <a:p>
            <a:pPr algn="l">
              <a:lnSpc>
                <a:spcPts val="1493"/>
              </a:lnSpc>
            </a:pPr>
            <a:r>
              <a:rPr lang="en-US" sz="10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 wiele innych ważnych kwestii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55151" y="-271354"/>
            <a:ext cx="0" cy="10410981"/>
          </a:xfrm>
          <a:prstGeom prst="line">
            <a:avLst/>
          </a:prstGeom>
          <a:ln w="76200" cap="flat">
            <a:solidFill>
              <a:srgbClr val="FFDBE0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grpSp>
        <p:nvGrpSpPr>
          <p:cNvPr id="3" name="Group 3"/>
          <p:cNvGrpSpPr/>
          <p:nvPr/>
        </p:nvGrpSpPr>
        <p:grpSpPr>
          <a:xfrm>
            <a:off x="956095" y="80507"/>
            <a:ext cx="12342889" cy="6696987"/>
            <a:chOff x="0" y="0"/>
            <a:chExt cx="24685779" cy="13393974"/>
          </a:xfrm>
        </p:grpSpPr>
        <p:sp>
          <p:nvSpPr>
            <p:cNvPr id="4" name="AutoShape 4"/>
            <p:cNvSpPr/>
            <p:nvPr/>
          </p:nvSpPr>
          <p:spPr>
            <a:xfrm>
              <a:off x="0" y="521723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595711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6696987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743686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25772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99760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373748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47735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3810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77797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51785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1113624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1187612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1261599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817674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891661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965649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1039636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1335587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1354" y="81946"/>
            <a:ext cx="265621" cy="26562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1354" y="659518"/>
            <a:ext cx="265621" cy="26562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1354" y="1237090"/>
            <a:ext cx="265621" cy="26562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1354" y="1814663"/>
            <a:ext cx="265621" cy="26562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71354" y="2392235"/>
            <a:ext cx="265621" cy="26562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71354" y="2969808"/>
            <a:ext cx="265621" cy="26562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71354" y="3547380"/>
            <a:ext cx="265621" cy="26562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66"/>
                </a:lnSpc>
              </a:pPr>
              <a:endParaRPr sz="800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71354" y="4124952"/>
            <a:ext cx="265621" cy="265621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71354" y="4702525"/>
            <a:ext cx="265621" cy="26562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1354" y="5280097"/>
            <a:ext cx="265621" cy="265621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71354" y="5857670"/>
            <a:ext cx="265621" cy="26562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271354" y="6435242"/>
            <a:ext cx="265621" cy="265621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sp>
        <p:nvSpPr>
          <p:cNvPr id="59" name="Freeform 59"/>
          <p:cNvSpPr/>
          <p:nvPr/>
        </p:nvSpPr>
        <p:spPr>
          <a:xfrm rot="1220004">
            <a:off x="6451259" y="2358040"/>
            <a:ext cx="2698227" cy="3632440"/>
          </a:xfrm>
          <a:custGeom>
            <a:avLst/>
            <a:gdLst/>
            <a:ahLst/>
            <a:cxnLst/>
            <a:rect l="l" t="t" r="r" b="b"/>
            <a:pathLst>
              <a:path w="4047340" h="5448660">
                <a:moveTo>
                  <a:pt x="0" y="0"/>
                </a:moveTo>
                <a:lnTo>
                  <a:pt x="4047341" y="0"/>
                </a:lnTo>
                <a:lnTo>
                  <a:pt x="4047341" y="5448660"/>
                </a:lnTo>
                <a:lnTo>
                  <a:pt x="0" y="5448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0" name="Freeform 60"/>
          <p:cNvSpPr/>
          <p:nvPr/>
        </p:nvSpPr>
        <p:spPr>
          <a:xfrm rot="20484011">
            <a:off x="5030698" y="2416916"/>
            <a:ext cx="2440985" cy="3456262"/>
          </a:xfrm>
          <a:custGeom>
            <a:avLst/>
            <a:gdLst/>
            <a:ahLst/>
            <a:cxnLst/>
            <a:rect l="l" t="t" r="r" b="b"/>
            <a:pathLst>
              <a:path w="3661477" h="5184393">
                <a:moveTo>
                  <a:pt x="0" y="0"/>
                </a:moveTo>
                <a:lnTo>
                  <a:pt x="3661477" y="0"/>
                </a:lnTo>
                <a:lnTo>
                  <a:pt x="3661477" y="5184393"/>
                </a:lnTo>
                <a:lnTo>
                  <a:pt x="0" y="51843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1" name="Freeform 61"/>
          <p:cNvSpPr/>
          <p:nvPr/>
        </p:nvSpPr>
        <p:spPr>
          <a:xfrm>
            <a:off x="9943566" y="2441401"/>
            <a:ext cx="1200074" cy="3730799"/>
          </a:xfrm>
          <a:custGeom>
            <a:avLst/>
            <a:gdLst/>
            <a:ahLst/>
            <a:cxnLst/>
            <a:rect l="l" t="t" r="r" b="b"/>
            <a:pathLst>
              <a:path w="1800111" h="5596199">
                <a:moveTo>
                  <a:pt x="0" y="0"/>
                </a:moveTo>
                <a:lnTo>
                  <a:pt x="1800111" y="0"/>
                </a:lnTo>
                <a:lnTo>
                  <a:pt x="1800111" y="5596199"/>
                </a:lnTo>
                <a:lnTo>
                  <a:pt x="0" y="5596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2" name="Freeform 62"/>
          <p:cNvSpPr/>
          <p:nvPr/>
        </p:nvSpPr>
        <p:spPr>
          <a:xfrm>
            <a:off x="1215365" y="2108126"/>
            <a:ext cx="2993068" cy="4237972"/>
          </a:xfrm>
          <a:custGeom>
            <a:avLst/>
            <a:gdLst/>
            <a:ahLst/>
            <a:cxnLst/>
            <a:rect l="l" t="t" r="r" b="b"/>
            <a:pathLst>
              <a:path w="4489602" h="6356958">
                <a:moveTo>
                  <a:pt x="0" y="0"/>
                </a:moveTo>
                <a:lnTo>
                  <a:pt x="4489601" y="0"/>
                </a:lnTo>
                <a:lnTo>
                  <a:pt x="448960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3" name="TextBox 63"/>
          <p:cNvSpPr txBox="1"/>
          <p:nvPr/>
        </p:nvSpPr>
        <p:spPr>
          <a:xfrm>
            <a:off x="2937321" y="452683"/>
            <a:ext cx="7763101" cy="1166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Poznajemy i utrwalamy ważne tematy w ciekawej formie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106975" y="1771366"/>
            <a:ext cx="2933303" cy="179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304" lvl="1" indent="-115152" algn="ctr">
              <a:lnSpc>
                <a:spcPts val="1493"/>
              </a:lnSpc>
              <a:buFont typeface="Arial"/>
              <a:buChar char="•"/>
            </a:pPr>
            <a:r>
              <a:rPr lang="en-US" sz="10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AI, VR i inne technologie oraz ich wpływ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5771734" y="1795613"/>
            <a:ext cx="1708785" cy="179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304" lvl="1" indent="-115152" algn="ctr">
              <a:lnSpc>
                <a:spcPts val="1493"/>
              </a:lnSpc>
              <a:buFont typeface="Arial"/>
              <a:buChar char="•"/>
            </a:pPr>
            <a:r>
              <a:rPr lang="en-US" sz="10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cyber bezpieczeństwo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535937" y="1849895"/>
            <a:ext cx="2015331" cy="371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304" lvl="1" indent="-115152" algn="l">
              <a:lnSpc>
                <a:spcPts val="1493"/>
              </a:lnSpc>
              <a:buFont typeface="Arial"/>
              <a:buChar char="•"/>
            </a:pPr>
            <a:r>
              <a:rPr lang="en-US" sz="10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uzależnienia i dojrzewanie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55151" y="-271354"/>
            <a:ext cx="0" cy="10410981"/>
          </a:xfrm>
          <a:prstGeom prst="line">
            <a:avLst/>
          </a:prstGeom>
          <a:ln w="76200" cap="flat">
            <a:solidFill>
              <a:srgbClr val="FFDBE0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3" name="Freeform 3"/>
          <p:cNvSpPr/>
          <p:nvPr/>
        </p:nvSpPr>
        <p:spPr>
          <a:xfrm rot="5330689">
            <a:off x="3172963" y="635715"/>
            <a:ext cx="11770213" cy="7120979"/>
          </a:xfrm>
          <a:custGeom>
            <a:avLst/>
            <a:gdLst/>
            <a:ahLst/>
            <a:cxnLst/>
            <a:rect l="l" t="t" r="r" b="b"/>
            <a:pathLst>
              <a:path w="17655320" h="10681468">
                <a:moveTo>
                  <a:pt x="0" y="0"/>
                </a:moveTo>
                <a:lnTo>
                  <a:pt x="17655319" y="0"/>
                </a:lnTo>
                <a:lnTo>
                  <a:pt x="17655319" y="10681468"/>
                </a:lnTo>
                <a:lnTo>
                  <a:pt x="0" y="10681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grpSp>
        <p:nvGrpSpPr>
          <p:cNvPr id="4" name="Group 4"/>
          <p:cNvGrpSpPr/>
          <p:nvPr/>
        </p:nvGrpSpPr>
        <p:grpSpPr>
          <a:xfrm>
            <a:off x="956095" y="214756"/>
            <a:ext cx="12342889" cy="6696987"/>
            <a:chOff x="0" y="0"/>
            <a:chExt cx="24685779" cy="13393974"/>
          </a:xfrm>
        </p:grpSpPr>
        <p:sp>
          <p:nvSpPr>
            <p:cNvPr id="5" name="AutoShape 5"/>
            <p:cNvSpPr/>
            <p:nvPr/>
          </p:nvSpPr>
          <p:spPr>
            <a:xfrm>
              <a:off x="0" y="521723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595711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6696987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743686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25772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299760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373748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447735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3810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77797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151785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1113624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1187612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1261599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817674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891661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965649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1039636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0" y="1335587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71354" y="81946"/>
            <a:ext cx="265621" cy="26562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71354" y="659518"/>
            <a:ext cx="265621" cy="26562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71354" y="1237090"/>
            <a:ext cx="265621" cy="265621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71354" y="1814663"/>
            <a:ext cx="265621" cy="265621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71354" y="2392235"/>
            <a:ext cx="265621" cy="265621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71354" y="2969808"/>
            <a:ext cx="265621" cy="265621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271354" y="3547380"/>
            <a:ext cx="265621" cy="265621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66"/>
                </a:lnSpc>
              </a:pPr>
              <a:endParaRPr sz="8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271354" y="4124952"/>
            <a:ext cx="265621" cy="265621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71354" y="4702525"/>
            <a:ext cx="265621" cy="265621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271354" y="5280097"/>
            <a:ext cx="265621" cy="265621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271354" y="5857670"/>
            <a:ext cx="265621" cy="265621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271354" y="6435242"/>
            <a:ext cx="265621" cy="265621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sp>
        <p:nvSpPr>
          <p:cNvPr id="60" name="Freeform 60"/>
          <p:cNvSpPr/>
          <p:nvPr/>
        </p:nvSpPr>
        <p:spPr>
          <a:xfrm>
            <a:off x="7478637" y="470160"/>
            <a:ext cx="987377" cy="1032551"/>
          </a:xfrm>
          <a:custGeom>
            <a:avLst/>
            <a:gdLst/>
            <a:ahLst/>
            <a:cxnLst/>
            <a:rect l="l" t="t" r="r" b="b"/>
            <a:pathLst>
              <a:path w="1481066" h="1548827">
                <a:moveTo>
                  <a:pt x="0" y="0"/>
                </a:moveTo>
                <a:lnTo>
                  <a:pt x="1481067" y="0"/>
                </a:lnTo>
                <a:lnTo>
                  <a:pt x="1481067" y="1548828"/>
                </a:lnTo>
                <a:lnTo>
                  <a:pt x="0" y="1548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1" name="Freeform 61"/>
          <p:cNvSpPr/>
          <p:nvPr/>
        </p:nvSpPr>
        <p:spPr>
          <a:xfrm>
            <a:off x="565683" y="611356"/>
            <a:ext cx="4961555" cy="6300387"/>
          </a:xfrm>
          <a:custGeom>
            <a:avLst/>
            <a:gdLst/>
            <a:ahLst/>
            <a:cxnLst/>
            <a:rect l="l" t="t" r="r" b="b"/>
            <a:pathLst>
              <a:path w="7442332" h="9450580">
                <a:moveTo>
                  <a:pt x="0" y="0"/>
                </a:moveTo>
                <a:lnTo>
                  <a:pt x="7442332" y="0"/>
                </a:lnTo>
                <a:lnTo>
                  <a:pt x="7442332" y="9450580"/>
                </a:lnTo>
                <a:lnTo>
                  <a:pt x="0" y="9450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2" name="Freeform 62"/>
          <p:cNvSpPr/>
          <p:nvPr/>
        </p:nvSpPr>
        <p:spPr>
          <a:xfrm>
            <a:off x="10767859" y="759126"/>
            <a:ext cx="1067329" cy="1221550"/>
          </a:xfrm>
          <a:custGeom>
            <a:avLst/>
            <a:gdLst/>
            <a:ahLst/>
            <a:cxnLst/>
            <a:rect l="l" t="t" r="r" b="b"/>
            <a:pathLst>
              <a:path w="1600994" h="1832325">
                <a:moveTo>
                  <a:pt x="0" y="0"/>
                </a:moveTo>
                <a:lnTo>
                  <a:pt x="1600994" y="0"/>
                </a:lnTo>
                <a:lnTo>
                  <a:pt x="1600994" y="1832326"/>
                </a:lnTo>
                <a:lnTo>
                  <a:pt x="0" y="18323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3" name="Freeform 63"/>
          <p:cNvSpPr/>
          <p:nvPr/>
        </p:nvSpPr>
        <p:spPr>
          <a:xfrm>
            <a:off x="10383745" y="5571211"/>
            <a:ext cx="1183604" cy="864031"/>
          </a:xfrm>
          <a:custGeom>
            <a:avLst/>
            <a:gdLst/>
            <a:ahLst/>
            <a:cxnLst/>
            <a:rect l="l" t="t" r="r" b="b"/>
            <a:pathLst>
              <a:path w="1775406" h="1296047">
                <a:moveTo>
                  <a:pt x="0" y="0"/>
                </a:moveTo>
                <a:lnTo>
                  <a:pt x="1775407" y="0"/>
                </a:lnTo>
                <a:lnTo>
                  <a:pt x="1775407" y="1296047"/>
                </a:lnTo>
                <a:lnTo>
                  <a:pt x="0" y="12960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4" name="Freeform 64"/>
          <p:cNvSpPr/>
          <p:nvPr/>
        </p:nvSpPr>
        <p:spPr>
          <a:xfrm>
            <a:off x="5960854" y="611356"/>
            <a:ext cx="1098897" cy="1117049"/>
          </a:xfrm>
          <a:custGeom>
            <a:avLst/>
            <a:gdLst/>
            <a:ahLst/>
            <a:cxnLst/>
            <a:rect l="l" t="t" r="r" b="b"/>
            <a:pathLst>
              <a:path w="1648345" h="1675573">
                <a:moveTo>
                  <a:pt x="0" y="0"/>
                </a:moveTo>
                <a:lnTo>
                  <a:pt x="1648345" y="0"/>
                </a:lnTo>
                <a:lnTo>
                  <a:pt x="1648345" y="1675574"/>
                </a:lnTo>
                <a:lnTo>
                  <a:pt x="0" y="16755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5" name="Freeform 65"/>
          <p:cNvSpPr/>
          <p:nvPr/>
        </p:nvSpPr>
        <p:spPr>
          <a:xfrm>
            <a:off x="7706533" y="2374551"/>
            <a:ext cx="1217092" cy="1386999"/>
          </a:xfrm>
          <a:custGeom>
            <a:avLst/>
            <a:gdLst/>
            <a:ahLst/>
            <a:cxnLst/>
            <a:rect l="l" t="t" r="r" b="b"/>
            <a:pathLst>
              <a:path w="1825638" h="2080499">
                <a:moveTo>
                  <a:pt x="0" y="0"/>
                </a:moveTo>
                <a:lnTo>
                  <a:pt x="1825638" y="0"/>
                </a:lnTo>
                <a:lnTo>
                  <a:pt x="1825638" y="2080499"/>
                </a:lnTo>
                <a:lnTo>
                  <a:pt x="0" y="20804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6" name="Freeform 66"/>
          <p:cNvSpPr/>
          <p:nvPr/>
        </p:nvSpPr>
        <p:spPr>
          <a:xfrm>
            <a:off x="8234795" y="4184001"/>
            <a:ext cx="992655" cy="1115342"/>
          </a:xfrm>
          <a:custGeom>
            <a:avLst/>
            <a:gdLst/>
            <a:ahLst/>
            <a:cxnLst/>
            <a:rect l="l" t="t" r="r" b="b"/>
            <a:pathLst>
              <a:path w="1488982" h="1673013">
                <a:moveTo>
                  <a:pt x="0" y="0"/>
                </a:moveTo>
                <a:lnTo>
                  <a:pt x="1488981" y="0"/>
                </a:lnTo>
                <a:lnTo>
                  <a:pt x="1488981" y="1673013"/>
                </a:lnTo>
                <a:lnTo>
                  <a:pt x="0" y="16730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7" name="Freeform 67"/>
          <p:cNvSpPr/>
          <p:nvPr/>
        </p:nvSpPr>
        <p:spPr>
          <a:xfrm>
            <a:off x="9781391" y="4184001"/>
            <a:ext cx="953997" cy="986043"/>
          </a:xfrm>
          <a:custGeom>
            <a:avLst/>
            <a:gdLst/>
            <a:ahLst/>
            <a:cxnLst/>
            <a:rect l="l" t="t" r="r" b="b"/>
            <a:pathLst>
              <a:path w="1430995" h="1479065">
                <a:moveTo>
                  <a:pt x="0" y="0"/>
                </a:moveTo>
                <a:lnTo>
                  <a:pt x="1430996" y="0"/>
                </a:lnTo>
                <a:lnTo>
                  <a:pt x="1430996" y="1479065"/>
                </a:lnTo>
                <a:lnTo>
                  <a:pt x="0" y="14790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8" name="Freeform 68"/>
          <p:cNvSpPr/>
          <p:nvPr/>
        </p:nvSpPr>
        <p:spPr>
          <a:xfrm>
            <a:off x="7683749" y="5127758"/>
            <a:ext cx="886864" cy="1280669"/>
          </a:xfrm>
          <a:custGeom>
            <a:avLst/>
            <a:gdLst/>
            <a:ahLst/>
            <a:cxnLst/>
            <a:rect l="l" t="t" r="r" b="b"/>
            <a:pathLst>
              <a:path w="1330296" h="1921004">
                <a:moveTo>
                  <a:pt x="0" y="0"/>
                </a:moveTo>
                <a:lnTo>
                  <a:pt x="1330296" y="0"/>
                </a:lnTo>
                <a:lnTo>
                  <a:pt x="1330296" y="1921005"/>
                </a:lnTo>
                <a:lnTo>
                  <a:pt x="0" y="192100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9" name="Freeform 69"/>
          <p:cNvSpPr/>
          <p:nvPr/>
        </p:nvSpPr>
        <p:spPr>
          <a:xfrm>
            <a:off x="8923626" y="318739"/>
            <a:ext cx="942467" cy="1782443"/>
          </a:xfrm>
          <a:custGeom>
            <a:avLst/>
            <a:gdLst/>
            <a:ahLst/>
            <a:cxnLst/>
            <a:rect l="l" t="t" r="r" b="b"/>
            <a:pathLst>
              <a:path w="1413701" h="2673665">
                <a:moveTo>
                  <a:pt x="0" y="0"/>
                </a:moveTo>
                <a:lnTo>
                  <a:pt x="1413701" y="0"/>
                </a:lnTo>
                <a:lnTo>
                  <a:pt x="1413701" y="2673665"/>
                </a:lnTo>
                <a:lnTo>
                  <a:pt x="0" y="267366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70" name="Freeform 70"/>
          <p:cNvSpPr/>
          <p:nvPr/>
        </p:nvSpPr>
        <p:spPr>
          <a:xfrm>
            <a:off x="5960854" y="2533628"/>
            <a:ext cx="684085" cy="1371600"/>
          </a:xfrm>
          <a:custGeom>
            <a:avLst/>
            <a:gdLst/>
            <a:ahLst/>
            <a:cxnLst/>
            <a:rect l="l" t="t" r="r" b="b"/>
            <a:pathLst>
              <a:path w="1026128" h="2057400">
                <a:moveTo>
                  <a:pt x="0" y="0"/>
                </a:moveTo>
                <a:lnTo>
                  <a:pt x="1026128" y="0"/>
                </a:lnTo>
                <a:lnTo>
                  <a:pt x="102612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71" name="Freeform 71"/>
          <p:cNvSpPr/>
          <p:nvPr/>
        </p:nvSpPr>
        <p:spPr>
          <a:xfrm>
            <a:off x="5802962" y="4414573"/>
            <a:ext cx="1289205" cy="1663489"/>
          </a:xfrm>
          <a:custGeom>
            <a:avLst/>
            <a:gdLst/>
            <a:ahLst/>
            <a:cxnLst/>
            <a:rect l="l" t="t" r="r" b="b"/>
            <a:pathLst>
              <a:path w="1933807" h="2495234">
                <a:moveTo>
                  <a:pt x="0" y="0"/>
                </a:moveTo>
                <a:lnTo>
                  <a:pt x="1933807" y="0"/>
                </a:lnTo>
                <a:lnTo>
                  <a:pt x="1933807" y="2495234"/>
                </a:lnTo>
                <a:lnTo>
                  <a:pt x="0" y="249523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72" name="Freeform 72"/>
          <p:cNvSpPr/>
          <p:nvPr/>
        </p:nvSpPr>
        <p:spPr>
          <a:xfrm>
            <a:off x="9941534" y="2669708"/>
            <a:ext cx="1893653" cy="1143293"/>
          </a:xfrm>
          <a:custGeom>
            <a:avLst/>
            <a:gdLst/>
            <a:ahLst/>
            <a:cxnLst/>
            <a:rect l="l" t="t" r="r" b="b"/>
            <a:pathLst>
              <a:path w="2840480" h="1714940">
                <a:moveTo>
                  <a:pt x="0" y="0"/>
                </a:moveTo>
                <a:lnTo>
                  <a:pt x="2840481" y="0"/>
                </a:lnTo>
                <a:lnTo>
                  <a:pt x="2840481" y="1714940"/>
                </a:lnTo>
                <a:lnTo>
                  <a:pt x="0" y="171494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73" name="Freeform 73"/>
          <p:cNvSpPr/>
          <p:nvPr/>
        </p:nvSpPr>
        <p:spPr>
          <a:xfrm>
            <a:off x="1768140" y="4662349"/>
            <a:ext cx="3421018" cy="950758"/>
          </a:xfrm>
          <a:custGeom>
            <a:avLst/>
            <a:gdLst/>
            <a:ahLst/>
            <a:cxnLst/>
            <a:rect l="l" t="t" r="r" b="b"/>
            <a:pathLst>
              <a:path w="5131527" h="1426137">
                <a:moveTo>
                  <a:pt x="0" y="0"/>
                </a:moveTo>
                <a:lnTo>
                  <a:pt x="5131527" y="0"/>
                </a:lnTo>
                <a:lnTo>
                  <a:pt x="5131527" y="1426137"/>
                </a:lnTo>
                <a:lnTo>
                  <a:pt x="0" y="1426137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74" name="TextBox 74"/>
          <p:cNvSpPr txBox="1"/>
          <p:nvPr/>
        </p:nvSpPr>
        <p:spPr>
          <a:xfrm>
            <a:off x="1768140" y="1192640"/>
            <a:ext cx="3357038" cy="1615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173"/>
              </a:lnSpc>
            </a:pPr>
            <a:endParaRPr sz="800"/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Dlaczego warto brać udział w zajęciach edukacji zdrowotnej?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5723886" y="1909373"/>
            <a:ext cx="1539607" cy="32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13"/>
              </a:lnSpc>
            </a:pPr>
            <a:r>
              <a:rPr lang="en-US" sz="18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relacjach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8370663" y="2107113"/>
            <a:ext cx="1803532" cy="32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13"/>
              </a:lnSpc>
            </a:pPr>
            <a:r>
              <a:rPr lang="en-US" sz="18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technologiach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0329164" y="1942576"/>
            <a:ext cx="1803532" cy="32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13"/>
              </a:lnSpc>
            </a:pPr>
            <a:r>
              <a:rPr lang="en-US" sz="18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ruchu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9727954" y="5131944"/>
            <a:ext cx="1803532" cy="32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13"/>
              </a:lnSpc>
            </a:pPr>
            <a:r>
              <a:rPr lang="en-US" sz="18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wypoczynku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0105933" y="3837993"/>
            <a:ext cx="1803532" cy="32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13"/>
              </a:lnSpc>
            </a:pPr>
            <a:r>
              <a:rPr lang="en-US" sz="18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rodzinie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7507959" y="4744651"/>
            <a:ext cx="1803532" cy="32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13"/>
              </a:lnSpc>
            </a:pPr>
            <a:r>
              <a:rPr lang="en-US" sz="18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roli snu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7478637" y="3774901"/>
            <a:ext cx="2183951" cy="32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13"/>
              </a:lnSpc>
            </a:pPr>
            <a:r>
              <a:rPr lang="en-US" sz="18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organizacji czasu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5659910" y="3979386"/>
            <a:ext cx="1603582" cy="32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13"/>
              </a:lnSpc>
            </a:pPr>
            <a:r>
              <a:rPr lang="en-US" sz="18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smartfonach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5555945" y="6136847"/>
            <a:ext cx="1603582" cy="32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13"/>
              </a:lnSpc>
            </a:pPr>
            <a:r>
              <a:rPr lang="en-US" sz="18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odżywianiu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7799508" y="6228935"/>
            <a:ext cx="1603582" cy="32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13"/>
              </a:lnSpc>
            </a:pPr>
            <a:r>
              <a:rPr lang="en-US" sz="18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przyrodzie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7189897" y="1464611"/>
            <a:ext cx="1603582" cy="32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13"/>
              </a:lnSpc>
            </a:pPr>
            <a:r>
              <a:rPr lang="en-US" sz="18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emocjach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10043069" y="6397142"/>
            <a:ext cx="1929259" cy="32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13"/>
              </a:lnSpc>
            </a:pPr>
            <a:r>
              <a:rPr lang="en-US" sz="18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uzależnieniach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2354509" y="4803585"/>
            <a:ext cx="2644149" cy="616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99"/>
              </a:lnSpc>
            </a:pPr>
            <a:r>
              <a:rPr lang="en-US" sz="1785">
                <a:solidFill>
                  <a:srgbClr val="6B6B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 to dobry czas </a:t>
            </a:r>
          </a:p>
          <a:p>
            <a:pPr algn="ctr">
              <a:lnSpc>
                <a:spcPts val="2499"/>
              </a:lnSpc>
            </a:pPr>
            <a:r>
              <a:rPr lang="en-US" sz="1785">
                <a:solidFill>
                  <a:srgbClr val="6B6B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 rozmowy m.in. o:</a:t>
            </a:r>
          </a:p>
        </p:txBody>
      </p:sp>
      <p:sp>
        <p:nvSpPr>
          <p:cNvPr id="88" name="Freeform 88"/>
          <p:cNvSpPr/>
          <p:nvPr/>
        </p:nvSpPr>
        <p:spPr>
          <a:xfrm rot="18814070">
            <a:off x="3242213" y="5967361"/>
            <a:ext cx="850207" cy="1218549"/>
          </a:xfrm>
          <a:custGeom>
            <a:avLst/>
            <a:gdLst/>
            <a:ahLst/>
            <a:cxnLst/>
            <a:rect l="l" t="t" r="r" b="b"/>
            <a:pathLst>
              <a:path w="1275311" h="1827824">
                <a:moveTo>
                  <a:pt x="0" y="0"/>
                </a:moveTo>
                <a:lnTo>
                  <a:pt x="1275310" y="0"/>
                </a:lnTo>
                <a:lnTo>
                  <a:pt x="1275310" y="1827824"/>
                </a:lnTo>
                <a:lnTo>
                  <a:pt x="0" y="182782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700" r="-700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89" name="Freeform 89"/>
          <p:cNvSpPr/>
          <p:nvPr/>
        </p:nvSpPr>
        <p:spPr>
          <a:xfrm rot="18900000">
            <a:off x="4413015" y="5925476"/>
            <a:ext cx="921391" cy="1302319"/>
          </a:xfrm>
          <a:custGeom>
            <a:avLst/>
            <a:gdLst/>
            <a:ahLst/>
            <a:cxnLst/>
            <a:rect l="l" t="t" r="r" b="b"/>
            <a:pathLst>
              <a:path w="1382087" h="1953479">
                <a:moveTo>
                  <a:pt x="0" y="0"/>
                </a:moveTo>
                <a:lnTo>
                  <a:pt x="1382086" y="0"/>
                </a:lnTo>
                <a:lnTo>
                  <a:pt x="1382086" y="1953479"/>
                </a:lnTo>
                <a:lnTo>
                  <a:pt x="0" y="1953479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</p:spTree>
    <p:extLst>
      <p:ext uri="{BB962C8B-B14F-4D97-AF65-F5344CB8AC3E}">
        <p14:creationId xmlns:p14="http://schemas.microsoft.com/office/powerpoint/2010/main" val="688646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55151" y="-271354"/>
            <a:ext cx="0" cy="10410981"/>
          </a:xfrm>
          <a:prstGeom prst="line">
            <a:avLst/>
          </a:prstGeom>
          <a:ln w="76200" cap="flat">
            <a:solidFill>
              <a:srgbClr val="FFDBE0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grpSp>
        <p:nvGrpSpPr>
          <p:cNvPr id="3" name="Group 3"/>
          <p:cNvGrpSpPr/>
          <p:nvPr/>
        </p:nvGrpSpPr>
        <p:grpSpPr>
          <a:xfrm>
            <a:off x="855152" y="80507"/>
            <a:ext cx="12342889" cy="6696987"/>
            <a:chOff x="0" y="0"/>
            <a:chExt cx="24685779" cy="13393974"/>
          </a:xfrm>
        </p:grpSpPr>
        <p:sp>
          <p:nvSpPr>
            <p:cNvPr id="4" name="AutoShape 4"/>
            <p:cNvSpPr/>
            <p:nvPr/>
          </p:nvSpPr>
          <p:spPr>
            <a:xfrm>
              <a:off x="0" y="521723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595711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6696987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743686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25772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99760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373748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47735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3810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77797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51785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1113624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1187612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1261599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817674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891661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965649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1039636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1335587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1354" y="81946"/>
            <a:ext cx="265621" cy="26562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1354" y="659518"/>
            <a:ext cx="265621" cy="26562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1354" y="1237090"/>
            <a:ext cx="265621" cy="26562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1354" y="1814663"/>
            <a:ext cx="265621" cy="26562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71354" y="2392235"/>
            <a:ext cx="265621" cy="26562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71354" y="2969808"/>
            <a:ext cx="265621" cy="26562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71354" y="3547380"/>
            <a:ext cx="265621" cy="26562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66"/>
                </a:lnSpc>
              </a:pPr>
              <a:endParaRPr sz="800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71354" y="4124952"/>
            <a:ext cx="265621" cy="265621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71354" y="4702525"/>
            <a:ext cx="265621" cy="26562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1354" y="5280097"/>
            <a:ext cx="265621" cy="265621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71354" y="5857670"/>
            <a:ext cx="265621" cy="26562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271354" y="6435242"/>
            <a:ext cx="265621" cy="265621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B9C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sp>
        <p:nvSpPr>
          <p:cNvPr id="59" name="Freeform 59"/>
          <p:cNvSpPr/>
          <p:nvPr/>
        </p:nvSpPr>
        <p:spPr>
          <a:xfrm>
            <a:off x="2734777" y="281931"/>
            <a:ext cx="6722446" cy="6495563"/>
          </a:xfrm>
          <a:custGeom>
            <a:avLst/>
            <a:gdLst/>
            <a:ahLst/>
            <a:cxnLst/>
            <a:rect l="l" t="t" r="r" b="b"/>
            <a:pathLst>
              <a:path w="10083669" h="9743345">
                <a:moveTo>
                  <a:pt x="0" y="0"/>
                </a:moveTo>
                <a:lnTo>
                  <a:pt x="10083670" y="0"/>
                </a:lnTo>
                <a:lnTo>
                  <a:pt x="10083670" y="9743345"/>
                </a:lnTo>
                <a:lnTo>
                  <a:pt x="0" y="9743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0" name="TextBox 60"/>
          <p:cNvSpPr txBox="1"/>
          <p:nvPr/>
        </p:nvSpPr>
        <p:spPr>
          <a:xfrm>
            <a:off x="2359645" y="754228"/>
            <a:ext cx="4255067" cy="796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41"/>
              </a:lnSpc>
            </a:pPr>
            <a:r>
              <a:rPr lang="en-US" sz="231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wiecej informacji </a:t>
            </a:r>
          </a:p>
          <a:p>
            <a:pPr algn="ctr">
              <a:lnSpc>
                <a:spcPts val="3241"/>
              </a:lnSpc>
            </a:pPr>
            <a:r>
              <a:rPr lang="en-US" sz="231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 naszej stronie internetowej :)</a:t>
            </a:r>
          </a:p>
        </p:txBody>
      </p:sp>
    </p:spTree>
    <p:extLst>
      <p:ext uri="{BB962C8B-B14F-4D97-AF65-F5344CB8AC3E}">
        <p14:creationId xmlns:p14="http://schemas.microsoft.com/office/powerpoint/2010/main" val="442288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FF348C94-BB90-C794-F75E-0279DD52FB0E}"/>
              </a:ext>
            </a:extLst>
          </p:cNvPr>
          <p:cNvSpPr txBox="1"/>
          <p:nvPr/>
        </p:nvSpPr>
        <p:spPr>
          <a:xfrm>
            <a:off x="1355263" y="885617"/>
            <a:ext cx="9580770" cy="49648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7F5E13B-880F-2622-BC52-B840B9BE21EE}"/>
              </a:ext>
            </a:extLst>
          </p:cNvPr>
          <p:cNvSpPr txBox="1"/>
          <p:nvPr/>
        </p:nvSpPr>
        <p:spPr>
          <a:xfrm>
            <a:off x="198826" y="346299"/>
            <a:ext cx="11759456" cy="53707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4F81BD"/>
                </a:solidFill>
                <a:latin typeface="Calibri"/>
                <a:ea typeface="Calibri"/>
                <a:cs typeface="Calibri"/>
              </a:rPr>
              <a:t>🎯 Główne </a:t>
            </a:r>
            <a:r>
              <a:rPr lang="en-US" sz="4000" b="1" err="1">
                <a:solidFill>
                  <a:srgbClr val="4F81BD"/>
                </a:solidFill>
                <a:latin typeface="Calibri"/>
                <a:ea typeface="Calibri"/>
                <a:cs typeface="Calibri"/>
              </a:rPr>
              <a:t>cele</a:t>
            </a:r>
            <a:r>
              <a:rPr lang="en-US" sz="4000" b="1" dirty="0">
                <a:solidFill>
                  <a:srgbClr val="4F81B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000" b="1" err="1">
                <a:solidFill>
                  <a:srgbClr val="4F81BD"/>
                </a:solidFill>
                <a:latin typeface="Calibri"/>
                <a:ea typeface="Calibri"/>
                <a:cs typeface="Calibri"/>
              </a:rPr>
              <a:t>przedmiotu</a:t>
            </a:r>
            <a:endParaRPr lang="pl-PL" sz="4000" b="1">
              <a:solidFill>
                <a:srgbClr val="4F81BD"/>
              </a:solidFill>
              <a:latin typeface="Calibri"/>
              <a:ea typeface="Calibri"/>
              <a:cs typeface="Calibri"/>
            </a:endParaRPr>
          </a:p>
          <a:p>
            <a:endParaRPr lang="en-US" sz="4000" b="1" dirty="0">
              <a:solidFill>
                <a:srgbClr val="4F81BD"/>
              </a:solidFill>
              <a:latin typeface="Calibri"/>
              <a:ea typeface="Calibri"/>
              <a:cs typeface="Calibri"/>
            </a:endParaRPr>
          </a:p>
          <a:p>
            <a:r>
              <a:rPr lang="en-US" sz="3500" err="1">
                <a:latin typeface="Cambria"/>
                <a:ea typeface="Cambria"/>
              </a:rPr>
              <a:t>Edukacja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zdrowotna</a:t>
            </a:r>
            <a:r>
              <a:rPr lang="en-US" sz="3500" dirty="0">
                <a:latin typeface="Cambria"/>
                <a:ea typeface="Cambria"/>
              </a:rPr>
              <a:t> ma </a:t>
            </a:r>
            <a:r>
              <a:rPr lang="en-US" sz="3500" err="1">
                <a:latin typeface="Cambria"/>
                <a:ea typeface="Cambria"/>
              </a:rPr>
              <a:t>przygotować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uczniów</a:t>
            </a:r>
            <a:r>
              <a:rPr lang="en-US" sz="3500" dirty="0">
                <a:latin typeface="Cambria"/>
                <a:ea typeface="Cambria"/>
              </a:rPr>
              <a:t> do:</a:t>
            </a:r>
            <a:endParaRPr lang="pl-PL" sz="3500">
              <a:latin typeface="Cambria"/>
              <a:ea typeface="Cambria"/>
            </a:endParaRPr>
          </a:p>
          <a:p>
            <a:br>
              <a:rPr lang="en-US" sz="3500" dirty="0">
                <a:latin typeface="Cambria"/>
                <a:ea typeface="Cambria"/>
              </a:rPr>
            </a:br>
            <a:r>
              <a:rPr lang="en-US" sz="3500" dirty="0">
                <a:latin typeface="Cambria"/>
                <a:ea typeface="Cambria"/>
              </a:rPr>
              <a:t>✅ </a:t>
            </a:r>
            <a:r>
              <a:rPr lang="en-US" sz="3500" err="1">
                <a:latin typeface="Cambria"/>
                <a:ea typeface="Cambria"/>
              </a:rPr>
              <a:t>podejmowania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świadomych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decyzji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dotyczących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zdrowia</a:t>
            </a:r>
            <a:r>
              <a:rPr lang="en-US" sz="3500" dirty="0">
                <a:latin typeface="Cambria"/>
                <a:ea typeface="Cambria"/>
              </a:rPr>
              <a:t>,</a:t>
            </a:r>
            <a:br>
              <a:rPr lang="en-US" sz="3500" dirty="0">
                <a:latin typeface="Cambria"/>
                <a:ea typeface="Cambria"/>
              </a:rPr>
            </a:br>
            <a:r>
              <a:rPr lang="en-US" sz="3500" dirty="0">
                <a:latin typeface="Cambria"/>
                <a:ea typeface="Cambria"/>
              </a:rPr>
              <a:t>✅ </a:t>
            </a:r>
            <a:r>
              <a:rPr lang="en-US" sz="3500" err="1">
                <a:latin typeface="Cambria"/>
                <a:ea typeface="Cambria"/>
              </a:rPr>
              <a:t>rozpoznawania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potrzeb</a:t>
            </a:r>
            <a:r>
              <a:rPr lang="en-US" sz="3500" dirty="0">
                <a:latin typeface="Cambria"/>
                <a:ea typeface="Cambria"/>
              </a:rPr>
              <a:t> – </a:t>
            </a:r>
            <a:r>
              <a:rPr lang="en-US" sz="3500" err="1">
                <a:latin typeface="Cambria"/>
                <a:ea typeface="Cambria"/>
              </a:rPr>
              <a:t>własnych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i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innych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osób</a:t>
            </a:r>
            <a:r>
              <a:rPr lang="en-US" sz="3500" dirty="0">
                <a:latin typeface="Cambria"/>
                <a:ea typeface="Cambria"/>
              </a:rPr>
              <a:t>,</a:t>
            </a:r>
            <a:br>
              <a:rPr lang="en-US" sz="3500" dirty="0">
                <a:latin typeface="Cambria"/>
                <a:ea typeface="Cambria"/>
              </a:rPr>
            </a:br>
            <a:r>
              <a:rPr lang="en-US" sz="3500" dirty="0">
                <a:latin typeface="Cambria"/>
                <a:ea typeface="Cambria"/>
              </a:rPr>
              <a:t>✅ </a:t>
            </a:r>
            <a:r>
              <a:rPr lang="en-US" sz="3500" err="1">
                <a:latin typeface="Cambria"/>
                <a:ea typeface="Cambria"/>
              </a:rPr>
              <a:t>dbania</a:t>
            </a:r>
            <a:r>
              <a:rPr lang="en-US" sz="3500" dirty="0">
                <a:latin typeface="Cambria"/>
                <a:ea typeface="Cambria"/>
              </a:rPr>
              <a:t> o </a:t>
            </a:r>
            <a:r>
              <a:rPr lang="en-US" sz="3500" err="1">
                <a:latin typeface="Cambria"/>
                <a:ea typeface="Cambria"/>
              </a:rPr>
              <a:t>zdrowie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fizyczne</a:t>
            </a:r>
            <a:r>
              <a:rPr lang="en-US" sz="3500" dirty="0">
                <a:latin typeface="Cambria"/>
                <a:ea typeface="Cambria"/>
              </a:rPr>
              <a:t>, </a:t>
            </a:r>
            <a:r>
              <a:rPr lang="en-US" sz="3500" err="1">
                <a:latin typeface="Cambria"/>
                <a:ea typeface="Cambria"/>
              </a:rPr>
              <a:t>psychiczne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i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społeczne</a:t>
            </a:r>
            <a:r>
              <a:rPr lang="en-US" sz="3500" dirty="0">
                <a:latin typeface="Cambria"/>
                <a:ea typeface="Cambria"/>
              </a:rPr>
              <a:t>,</a:t>
            </a:r>
            <a:br>
              <a:rPr lang="en-US" sz="3500" dirty="0">
                <a:latin typeface="Cambria"/>
                <a:ea typeface="Cambria"/>
              </a:rPr>
            </a:br>
            <a:r>
              <a:rPr lang="en-US" sz="3500" dirty="0">
                <a:latin typeface="Cambria"/>
                <a:ea typeface="Cambria"/>
              </a:rPr>
              <a:t>✅ </a:t>
            </a:r>
            <a:r>
              <a:rPr lang="en-US" sz="3500" err="1">
                <a:latin typeface="Cambria"/>
                <a:ea typeface="Cambria"/>
              </a:rPr>
              <a:t>reagowania</a:t>
            </a:r>
            <a:r>
              <a:rPr lang="en-US" sz="3500" dirty="0">
                <a:latin typeface="Cambria"/>
                <a:ea typeface="Cambria"/>
              </a:rPr>
              <a:t> w </a:t>
            </a:r>
            <a:r>
              <a:rPr lang="en-US" sz="3500" err="1">
                <a:latin typeface="Cambria"/>
                <a:ea typeface="Cambria"/>
              </a:rPr>
              <a:t>sytuacjach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zagrożenia</a:t>
            </a:r>
            <a:r>
              <a:rPr lang="en-US" sz="3500" dirty="0">
                <a:latin typeface="Cambria"/>
                <a:ea typeface="Cambria"/>
              </a:rPr>
              <a:t>,</a:t>
            </a:r>
            <a:br>
              <a:rPr lang="en-US" sz="3500" dirty="0">
                <a:latin typeface="Cambria"/>
                <a:ea typeface="Cambria"/>
              </a:rPr>
            </a:br>
            <a:r>
              <a:rPr lang="en-US" sz="3500" dirty="0">
                <a:latin typeface="Cambria"/>
                <a:ea typeface="Cambria"/>
              </a:rPr>
              <a:t>✅ </a:t>
            </a:r>
            <a:r>
              <a:rPr lang="en-US" sz="3500" err="1">
                <a:latin typeface="Cambria"/>
                <a:ea typeface="Cambria"/>
              </a:rPr>
              <a:t>korzystania</a:t>
            </a:r>
            <a:r>
              <a:rPr lang="en-US" sz="3500" dirty="0">
                <a:latin typeface="Cambria"/>
                <a:ea typeface="Cambria"/>
              </a:rPr>
              <a:t> ze </a:t>
            </a:r>
            <a:r>
              <a:rPr lang="en-US" sz="3500" err="1">
                <a:latin typeface="Cambria"/>
                <a:ea typeface="Cambria"/>
              </a:rPr>
              <a:t>wsparcia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i</a:t>
            </a:r>
            <a:r>
              <a:rPr lang="en-US" sz="3500" dirty="0">
                <a:latin typeface="Cambria"/>
                <a:ea typeface="Cambria"/>
              </a:rPr>
              <a:t> </a:t>
            </a:r>
            <a:r>
              <a:rPr lang="en-US" sz="3500" err="1">
                <a:latin typeface="Cambria"/>
                <a:ea typeface="Cambria"/>
              </a:rPr>
              <a:t>pomocy</a:t>
            </a:r>
            <a:r>
              <a:rPr lang="en-US" sz="3500" dirty="0">
                <a:latin typeface="Cambria"/>
                <a:ea typeface="Cambria"/>
              </a:rPr>
              <a:t>.</a:t>
            </a:r>
            <a:endParaRPr lang="pl-PL" sz="3500">
              <a:latin typeface="Cambria"/>
              <a:ea typeface="Cambria"/>
            </a:endParaRPr>
          </a:p>
          <a:p>
            <a:pPr algn="l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9427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CD942C-0D10-BA58-E1F5-56DEE449F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754" y="1326278"/>
            <a:ext cx="11344492" cy="372659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rgbClr val="4F81BD"/>
                </a:solidFill>
                <a:latin typeface="Calibri"/>
                <a:ea typeface="Calibri"/>
                <a:cs typeface="Calibri"/>
              </a:rPr>
              <a:t>🧠 Forma </a:t>
            </a:r>
            <a:r>
              <a:rPr lang="en-US" err="1">
                <a:solidFill>
                  <a:srgbClr val="4F81BD"/>
                </a:solidFill>
                <a:latin typeface="Calibri"/>
                <a:ea typeface="Calibri"/>
                <a:cs typeface="Calibri"/>
              </a:rPr>
              <a:t>zajęć</a:t>
            </a:r>
            <a:br>
              <a:rPr lang="en-US" sz="3200" dirty="0">
                <a:latin typeface="Calibri"/>
                <a:ea typeface="Calibri"/>
                <a:cs typeface="Calibri"/>
              </a:rPr>
            </a:br>
            <a:br>
              <a:rPr lang="en-US" sz="3200" dirty="0">
                <a:latin typeface="Calibri"/>
                <a:ea typeface="Calibri"/>
                <a:cs typeface="Calibri"/>
              </a:rPr>
            </a:br>
            <a:endParaRPr lang="en-US" sz="3200">
              <a:solidFill>
                <a:srgbClr val="4F81BD"/>
              </a:solidFill>
              <a:latin typeface="Calibri"/>
              <a:ea typeface="Calibri"/>
              <a:cs typeface="Calibri"/>
            </a:endParaRPr>
          </a:p>
          <a:p>
            <a:pPr algn="l"/>
            <a:r>
              <a:rPr lang="en-US" sz="2800" b="0" dirty="0">
                <a:latin typeface="Cambria"/>
                <a:ea typeface="Cambria"/>
              </a:rPr>
              <a:t>- </a:t>
            </a:r>
            <a:r>
              <a:rPr lang="en-US" sz="2800" b="0" dirty="0" err="1">
                <a:latin typeface="Cambria"/>
                <a:ea typeface="Cambria"/>
              </a:rPr>
              <a:t>Praktyczna</a:t>
            </a:r>
            <a:r>
              <a:rPr lang="en-US" sz="2800" b="0" dirty="0">
                <a:latin typeface="Cambria"/>
                <a:ea typeface="Cambria"/>
              </a:rPr>
              <a:t>, </a:t>
            </a:r>
            <a:r>
              <a:rPr lang="en-US" sz="2800" b="0" dirty="0" err="1">
                <a:latin typeface="Cambria"/>
                <a:ea typeface="Cambria"/>
              </a:rPr>
              <a:t>aktywizująca</a:t>
            </a:r>
            <a:r>
              <a:rPr lang="en-US" sz="2800" b="0" dirty="0">
                <a:latin typeface="Cambria"/>
                <a:ea typeface="Cambria"/>
              </a:rPr>
              <a:t>, </a:t>
            </a:r>
            <a:r>
              <a:rPr lang="en-US" sz="2800" b="0" dirty="0" err="1">
                <a:latin typeface="Cambria"/>
                <a:ea typeface="Cambria"/>
              </a:rPr>
              <a:t>oparta</a:t>
            </a:r>
            <a:r>
              <a:rPr lang="en-US" sz="2800" b="0" dirty="0">
                <a:latin typeface="Cambria"/>
                <a:ea typeface="Cambria"/>
              </a:rPr>
              <a:t> </a:t>
            </a:r>
            <a:r>
              <a:rPr lang="en-US" sz="2800" b="0" dirty="0" err="1">
                <a:latin typeface="Cambria"/>
                <a:ea typeface="Cambria"/>
              </a:rPr>
              <a:t>na</a:t>
            </a:r>
            <a:r>
              <a:rPr lang="en-US" sz="2800" b="0" dirty="0">
                <a:latin typeface="Cambria"/>
                <a:ea typeface="Cambria"/>
              </a:rPr>
              <a:t> </a:t>
            </a:r>
            <a:r>
              <a:rPr lang="en-US" sz="2800" b="0" dirty="0" err="1">
                <a:latin typeface="Cambria"/>
                <a:ea typeface="Cambria"/>
              </a:rPr>
              <a:t>rozmowie</a:t>
            </a:r>
            <a:r>
              <a:rPr lang="en-US" sz="2800" b="0" dirty="0">
                <a:latin typeface="Cambria"/>
                <a:ea typeface="Cambria"/>
              </a:rPr>
              <a:t>, </a:t>
            </a:r>
            <a:r>
              <a:rPr lang="en-US" sz="2800" b="0" dirty="0" err="1">
                <a:latin typeface="Cambria"/>
                <a:ea typeface="Cambria"/>
              </a:rPr>
              <a:t>doświadczeniu</a:t>
            </a:r>
            <a:r>
              <a:rPr lang="en-US" sz="2800" b="0" dirty="0">
                <a:latin typeface="Cambria"/>
                <a:ea typeface="Cambria"/>
              </a:rPr>
              <a:t>, </a:t>
            </a:r>
            <a:r>
              <a:rPr lang="en-US" sz="2800" b="0" dirty="0" err="1">
                <a:latin typeface="Cambria"/>
                <a:ea typeface="Cambria"/>
              </a:rPr>
              <a:t>pracy</a:t>
            </a:r>
            <a:r>
              <a:rPr lang="en-US" sz="2800" b="0" dirty="0">
                <a:latin typeface="Cambria"/>
                <a:ea typeface="Cambria"/>
              </a:rPr>
              <a:t> w </a:t>
            </a:r>
            <a:r>
              <a:rPr lang="en-US" sz="2800" b="0" dirty="0" err="1">
                <a:latin typeface="Cambria"/>
                <a:ea typeface="Cambria"/>
              </a:rPr>
              <a:t>grupach</a:t>
            </a:r>
            <a:br>
              <a:rPr lang="en-US" sz="2800" b="0" dirty="0">
                <a:latin typeface="Cambria"/>
                <a:ea typeface="Cambria"/>
              </a:rPr>
            </a:br>
            <a:br>
              <a:rPr lang="en-US" sz="2800" b="0" dirty="0">
                <a:latin typeface="Cambria"/>
                <a:ea typeface="Cambria"/>
              </a:rPr>
            </a:br>
            <a:r>
              <a:rPr lang="en-US" sz="2800" b="0" dirty="0">
                <a:latin typeface="Cambria"/>
                <a:ea typeface="Cambria"/>
              </a:rPr>
              <a:t>- </a:t>
            </a:r>
            <a:r>
              <a:rPr lang="en-US" sz="2800" b="0" dirty="0" err="1">
                <a:latin typeface="Cambria"/>
                <a:ea typeface="Cambria"/>
              </a:rPr>
              <a:t>Możliwość</a:t>
            </a:r>
            <a:r>
              <a:rPr lang="en-US" sz="2800" b="0" dirty="0">
                <a:latin typeface="Cambria"/>
                <a:ea typeface="Cambria"/>
              </a:rPr>
              <a:t> </a:t>
            </a:r>
            <a:r>
              <a:rPr lang="en-US" sz="2800" b="0" dirty="0" err="1">
                <a:latin typeface="Cambria"/>
                <a:ea typeface="Cambria"/>
              </a:rPr>
              <a:t>zapraszania</a:t>
            </a:r>
            <a:r>
              <a:rPr lang="en-US" sz="2800" b="0" dirty="0">
                <a:latin typeface="Cambria"/>
                <a:ea typeface="Cambria"/>
              </a:rPr>
              <a:t> </a:t>
            </a:r>
            <a:r>
              <a:rPr lang="en-US" sz="2800" b="0" dirty="0" err="1">
                <a:latin typeface="Cambria"/>
                <a:ea typeface="Cambria"/>
              </a:rPr>
              <a:t>gości</a:t>
            </a:r>
            <a:r>
              <a:rPr lang="en-US" sz="2800" b="0" dirty="0">
                <a:latin typeface="Cambria"/>
                <a:ea typeface="Cambria"/>
              </a:rPr>
              <a:t>, </a:t>
            </a:r>
            <a:r>
              <a:rPr lang="en-US" sz="2800" b="0" dirty="0" err="1">
                <a:latin typeface="Cambria"/>
                <a:ea typeface="Cambria"/>
              </a:rPr>
              <a:t>prowadzenia</a:t>
            </a:r>
            <a:r>
              <a:rPr lang="en-US" sz="2800" b="0" dirty="0">
                <a:latin typeface="Cambria"/>
                <a:ea typeface="Cambria"/>
              </a:rPr>
              <a:t> </a:t>
            </a:r>
            <a:r>
              <a:rPr lang="en-US" sz="2800" b="0" dirty="0" err="1">
                <a:latin typeface="Cambria"/>
                <a:ea typeface="Cambria"/>
              </a:rPr>
              <a:t>projektów</a:t>
            </a:r>
            <a:r>
              <a:rPr lang="en-US" sz="2800" b="0" dirty="0">
                <a:latin typeface="Cambria"/>
                <a:ea typeface="Cambria"/>
              </a:rPr>
              <a:t> </a:t>
            </a:r>
            <a:r>
              <a:rPr lang="en-US" sz="2800" b="0" dirty="0" err="1">
                <a:latin typeface="Cambria"/>
                <a:ea typeface="Cambria"/>
              </a:rPr>
              <a:t>i</a:t>
            </a:r>
            <a:r>
              <a:rPr lang="en-US" sz="2800" b="0" dirty="0">
                <a:latin typeface="Cambria"/>
                <a:ea typeface="Cambria"/>
              </a:rPr>
              <a:t> </a:t>
            </a:r>
            <a:r>
              <a:rPr lang="en-US" sz="2800" b="0" dirty="0" err="1">
                <a:latin typeface="Cambria"/>
                <a:ea typeface="Cambria"/>
              </a:rPr>
              <a:t>kampani</a:t>
            </a:r>
            <a:r>
              <a:rPr lang="en-US" sz="2800" b="0" dirty="0">
                <a:latin typeface="Cambria"/>
                <a:ea typeface="Cambria"/>
              </a:rPr>
              <a:t> </a:t>
            </a:r>
            <a:r>
              <a:rPr lang="en-US" sz="2800" b="0" dirty="0" err="1">
                <a:latin typeface="Cambria"/>
                <a:ea typeface="Cambria"/>
              </a:rPr>
              <a:t>edukacyjnych</a:t>
            </a:r>
            <a:br>
              <a:rPr lang="en-US" sz="2800" b="0" dirty="0">
                <a:latin typeface="Cambria"/>
                <a:ea typeface="Cambria"/>
              </a:rPr>
            </a:br>
            <a:br>
              <a:rPr lang="en-US" sz="2800" b="0" dirty="0">
                <a:latin typeface="Cambria"/>
                <a:ea typeface="Cambria"/>
              </a:rPr>
            </a:br>
            <a:r>
              <a:rPr lang="en-US" sz="2800" b="0" dirty="0">
                <a:latin typeface="Cambria"/>
                <a:ea typeface="Cambria"/>
              </a:rPr>
              <a:t>- </a:t>
            </a:r>
            <a:r>
              <a:rPr lang="en-US" sz="2800" b="0" dirty="0" err="1">
                <a:latin typeface="Cambria"/>
                <a:ea typeface="Cambria"/>
              </a:rPr>
              <a:t>Przedmiot</a:t>
            </a:r>
            <a:r>
              <a:rPr lang="en-US" sz="2800" b="0" dirty="0">
                <a:latin typeface="Cambria"/>
                <a:ea typeface="Cambria"/>
              </a:rPr>
              <a:t> bez </a:t>
            </a:r>
            <a:r>
              <a:rPr lang="en-US" sz="2800" b="0" dirty="0" err="1">
                <a:latin typeface="Cambria"/>
                <a:ea typeface="Cambria"/>
              </a:rPr>
              <a:t>oceniania</a:t>
            </a:r>
            <a:r>
              <a:rPr lang="en-US" sz="2800" b="0" dirty="0">
                <a:latin typeface="Cambria"/>
                <a:ea typeface="Cambria"/>
              </a:rPr>
              <a:t> </a:t>
            </a:r>
            <a:r>
              <a:rPr lang="en-US" sz="2800" b="0" dirty="0" err="1">
                <a:latin typeface="Cambria"/>
                <a:ea typeface="Cambria"/>
              </a:rPr>
              <a:t>stopniowego</a:t>
            </a:r>
            <a:r>
              <a:rPr lang="en-US" sz="2800" b="0" dirty="0">
                <a:latin typeface="Cambria"/>
                <a:ea typeface="Cambria"/>
              </a:rPr>
              <a:t> – </a:t>
            </a:r>
            <a:r>
              <a:rPr lang="en-US" sz="2800" b="0" dirty="0" err="1">
                <a:latin typeface="Cambria"/>
                <a:ea typeface="Cambria"/>
              </a:rPr>
              <a:t>zaliczenie</a:t>
            </a:r>
            <a:r>
              <a:rPr lang="en-US" sz="2800" b="0" dirty="0">
                <a:latin typeface="Cambria"/>
                <a:ea typeface="Cambria"/>
              </a:rPr>
              <a:t> </a:t>
            </a:r>
            <a:r>
              <a:rPr lang="en-US" sz="2800" b="0" dirty="0" err="1">
                <a:latin typeface="Cambria"/>
                <a:ea typeface="Cambria"/>
              </a:rPr>
              <a:t>na</a:t>
            </a:r>
            <a:r>
              <a:rPr lang="en-US" sz="2800" b="0" dirty="0">
                <a:latin typeface="Cambria"/>
                <a:ea typeface="Cambria"/>
              </a:rPr>
              <a:t> </a:t>
            </a:r>
            <a:r>
              <a:rPr lang="en-US" sz="2800" b="0" dirty="0" err="1">
                <a:latin typeface="Cambria"/>
                <a:ea typeface="Cambria"/>
              </a:rPr>
              <a:t>podstawie</a:t>
            </a:r>
            <a:r>
              <a:rPr lang="en-US" sz="2800" b="0" dirty="0">
                <a:latin typeface="Cambria"/>
                <a:ea typeface="Cambria"/>
              </a:rPr>
              <a:t> </a:t>
            </a:r>
            <a:r>
              <a:rPr lang="en-US" sz="2800" b="0" dirty="0" err="1">
                <a:latin typeface="Cambria"/>
                <a:ea typeface="Cambria"/>
              </a:rPr>
              <a:t>aktywności</a:t>
            </a:r>
            <a:br>
              <a:rPr lang="en-US" sz="2800" b="0" dirty="0">
                <a:latin typeface="Cambria"/>
                <a:ea typeface="Cambria"/>
              </a:rPr>
            </a:br>
            <a:br>
              <a:rPr lang="en-US" sz="2800" b="0" dirty="0">
                <a:latin typeface="Cambria"/>
                <a:ea typeface="Cambria"/>
              </a:rPr>
            </a:br>
            <a:r>
              <a:rPr lang="en-US" sz="2800" b="0" dirty="0">
                <a:latin typeface="Cambria"/>
                <a:ea typeface="Cambria"/>
              </a:rPr>
              <a:t>- Nie ma </a:t>
            </a:r>
            <a:r>
              <a:rPr lang="en-US" sz="2800" b="0" dirty="0" err="1">
                <a:latin typeface="Cambria"/>
                <a:ea typeface="Cambria"/>
              </a:rPr>
              <a:t>podręczników</a:t>
            </a:r>
            <a:r>
              <a:rPr lang="en-US" sz="2800" b="0" dirty="0">
                <a:latin typeface="Cambria"/>
                <a:ea typeface="Cambria"/>
              </a:rPr>
              <a:t>, </a:t>
            </a:r>
            <a:r>
              <a:rPr lang="en-US" sz="2800" b="0" dirty="0" err="1">
                <a:latin typeface="Cambria"/>
                <a:ea typeface="Cambria"/>
              </a:rPr>
              <a:t>zeszytów</a:t>
            </a:r>
            <a:r>
              <a:rPr lang="en-US" sz="2800" b="0" dirty="0">
                <a:latin typeface="Cambria"/>
                <a:ea typeface="Cambria"/>
              </a:rPr>
              <a:t> </a:t>
            </a:r>
          </a:p>
          <a:p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785403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431469-84E9-C383-B52C-DD7AC8F1A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892" y="232422"/>
            <a:ext cx="11934377" cy="104635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dirty="0">
                <a:solidFill>
                  <a:srgbClr val="4F81BD"/>
                </a:solidFill>
                <a:latin typeface="Calibri"/>
                <a:ea typeface="Calibri"/>
                <a:cs typeface="Calibri"/>
              </a:rPr>
              <a:t>🔎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Podstawa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programowa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zakresie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przedmiotu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edukacja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zdrowotna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 </a:t>
            </a:r>
            <a:br>
              <a:rPr lang="en-US" sz="1400" dirty="0">
                <a:latin typeface="Roboto"/>
                <a:ea typeface="Roboto"/>
                <a:cs typeface="Roboto"/>
              </a:rPr>
            </a:b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obejmuje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dziesięć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działów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 (z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podziałem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na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klasy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IV-VI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na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klasy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VII-VIII),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które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odzwierciedlają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sfery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funkcjonowania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człowieka</a:t>
            </a:r>
            <a:r>
              <a:rPr lang="en-US" sz="1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:</a:t>
            </a:r>
            <a:endParaRPr lang="en-US" sz="4400" dirty="0">
              <a:solidFill>
                <a:srgbClr val="4F81B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EF2FA59-DC66-8417-1FC2-4D7E4089B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442" y="1369561"/>
            <a:ext cx="10814894" cy="5384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I Wartości i postawy</a:t>
            </a:r>
            <a:br>
              <a:rPr lang="pl-PL" sz="2400" dirty="0">
                <a:latin typeface="Roboto"/>
                <a:ea typeface="Roboto"/>
                <a:cs typeface="Roboto"/>
              </a:rPr>
            </a:br>
            <a:r>
              <a:rPr lang="pl-PL" sz="2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II Zdrowie fizyczne</a:t>
            </a:r>
            <a:br>
              <a:rPr lang="pl-PL" sz="2400" dirty="0">
                <a:latin typeface="Roboto"/>
                <a:ea typeface="Roboto"/>
                <a:cs typeface="Roboto"/>
              </a:rPr>
            </a:br>
            <a:r>
              <a:rPr lang="pl-PL" sz="2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III Aktywność fizyczna</a:t>
            </a:r>
            <a:br>
              <a:rPr lang="pl-PL" sz="2400" dirty="0">
                <a:latin typeface="Roboto"/>
                <a:ea typeface="Roboto"/>
                <a:cs typeface="Roboto"/>
              </a:rPr>
            </a:br>
            <a:r>
              <a:rPr lang="pl-PL" sz="2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IV Odżywienie</a:t>
            </a:r>
            <a:br>
              <a:rPr lang="pl-PL" sz="2400" dirty="0">
                <a:latin typeface="Roboto"/>
                <a:ea typeface="Roboto"/>
                <a:cs typeface="Roboto"/>
              </a:rPr>
            </a:br>
            <a:r>
              <a:rPr lang="pl-PL" sz="2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V Zdrowie psychiczne</a:t>
            </a:r>
            <a:br>
              <a:rPr lang="pl-PL" sz="2400" dirty="0">
                <a:latin typeface="Roboto"/>
                <a:ea typeface="Roboto"/>
                <a:cs typeface="Roboto"/>
              </a:rPr>
            </a:br>
            <a:r>
              <a:rPr lang="pl-PL" sz="2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VI Zdrowie społeczne</a:t>
            </a:r>
            <a:br>
              <a:rPr lang="pl-PL" sz="2400" dirty="0">
                <a:latin typeface="Roboto"/>
                <a:ea typeface="Roboto"/>
                <a:cs typeface="Roboto"/>
              </a:rPr>
            </a:br>
            <a:r>
              <a:rPr lang="pl-PL" sz="2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VII Dojrzewanie</a:t>
            </a:r>
            <a:br>
              <a:rPr lang="pl-PL" sz="2400" dirty="0">
                <a:latin typeface="Roboto"/>
                <a:ea typeface="Roboto"/>
                <a:cs typeface="Roboto"/>
              </a:rPr>
            </a:br>
            <a:r>
              <a:rPr lang="pl-PL" sz="2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VIII Zdrowie seksualne</a:t>
            </a:r>
            <a:br>
              <a:rPr lang="pl-PL" sz="2400" dirty="0">
                <a:latin typeface="Roboto"/>
                <a:ea typeface="Roboto"/>
                <a:cs typeface="Roboto"/>
              </a:rPr>
            </a:br>
            <a:r>
              <a:rPr lang="pl-PL" sz="2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IX Zdrowie środowiskowe</a:t>
            </a:r>
            <a:br>
              <a:rPr lang="pl-PL" sz="2400" dirty="0">
                <a:latin typeface="Roboto"/>
                <a:ea typeface="Roboto"/>
                <a:cs typeface="Roboto"/>
              </a:rPr>
            </a:br>
            <a:r>
              <a:rPr lang="pl-PL" sz="2400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X Internet i profilaktyka uzależnień</a:t>
            </a:r>
            <a:endParaRPr lang="pl-PL" sz="2400" dirty="0"/>
          </a:p>
          <a:p>
            <a:pPr marL="342900" indent="-342900"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9940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4AEBF9E-438C-A694-FEFD-B5ED3537F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438" y="2280356"/>
            <a:ext cx="5540787" cy="38253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latin typeface="Cambria"/>
                <a:ea typeface="Cambria"/>
              </a:rPr>
              <a:t> </a:t>
            </a:r>
            <a:r>
              <a:rPr lang="en-US" sz="2800" b="1" dirty="0" err="1">
                <a:latin typeface="Cambria"/>
                <a:ea typeface="Cambria"/>
              </a:rPr>
              <a:t>Zdrowie</a:t>
            </a:r>
            <a:r>
              <a:rPr lang="en-US" sz="2800" b="1" dirty="0">
                <a:latin typeface="Cambria"/>
                <a:ea typeface="Cambria"/>
              </a:rPr>
              <a:t> </a:t>
            </a:r>
            <a:r>
              <a:rPr lang="en-US" sz="2800" b="1" dirty="0" err="1">
                <a:latin typeface="Cambria"/>
                <a:ea typeface="Cambria"/>
              </a:rPr>
              <a:t>fizyczne</a:t>
            </a:r>
            <a:r>
              <a:rPr lang="en-US" sz="2800" b="1" dirty="0">
                <a:latin typeface="Cambria"/>
                <a:ea typeface="Cambria"/>
              </a:rPr>
              <a:t> </a:t>
            </a:r>
            <a:r>
              <a:rPr lang="en-US" sz="2800" b="1" dirty="0" err="1">
                <a:latin typeface="Cambria"/>
                <a:ea typeface="Cambria"/>
              </a:rPr>
              <a:t>i</a:t>
            </a:r>
            <a:r>
              <a:rPr lang="en-US" sz="2800" b="1" dirty="0">
                <a:latin typeface="Cambria"/>
                <a:ea typeface="Cambria"/>
              </a:rPr>
              <a:t> </a:t>
            </a:r>
            <a:r>
              <a:rPr lang="en-US" sz="2800" b="1" dirty="0" err="1">
                <a:latin typeface="Cambria"/>
                <a:ea typeface="Cambria"/>
              </a:rPr>
              <a:t>styl</a:t>
            </a:r>
            <a:r>
              <a:rPr lang="en-US" sz="2800" b="1" dirty="0">
                <a:latin typeface="Cambria"/>
                <a:ea typeface="Cambria"/>
              </a:rPr>
              <a:t> </a:t>
            </a:r>
            <a:r>
              <a:rPr lang="en-US" sz="2800" b="1" dirty="0" err="1">
                <a:latin typeface="Cambria"/>
                <a:ea typeface="Cambria"/>
              </a:rPr>
              <a:t>życia</a:t>
            </a:r>
            <a:r>
              <a:rPr lang="en-US" sz="2800" b="1" dirty="0">
                <a:latin typeface="Cambria"/>
                <a:ea typeface="Cambria"/>
              </a:rPr>
              <a:t>:</a:t>
            </a:r>
            <a:endParaRPr lang="pl-PL" sz="2800" dirty="0">
              <a:latin typeface="Cambria"/>
              <a:ea typeface="Cambria"/>
            </a:endParaRPr>
          </a:p>
          <a:p>
            <a:br>
              <a:rPr lang="en-US" sz="2800" dirty="0">
                <a:latin typeface="Cambria"/>
                <a:ea typeface="Cambria"/>
              </a:rPr>
            </a:br>
            <a:r>
              <a:rPr lang="en-US" sz="2800" dirty="0">
                <a:latin typeface="Cambria"/>
                <a:ea typeface="Cambria"/>
              </a:rPr>
              <a:t>- </a:t>
            </a:r>
            <a:r>
              <a:rPr lang="en-US" sz="2800" dirty="0" err="1">
                <a:latin typeface="Cambria"/>
                <a:ea typeface="Cambria"/>
              </a:rPr>
              <a:t>aktywność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dirty="0" err="1">
                <a:latin typeface="Cambria"/>
                <a:ea typeface="Cambria"/>
              </a:rPr>
              <a:t>fizyczna</a:t>
            </a:r>
            <a:r>
              <a:rPr lang="en-US" sz="2800" dirty="0">
                <a:latin typeface="Cambria"/>
                <a:ea typeface="Cambria"/>
              </a:rPr>
              <a:t>, </a:t>
            </a:r>
            <a:r>
              <a:rPr lang="en-US" sz="2800" dirty="0" err="1">
                <a:latin typeface="Cambria"/>
                <a:ea typeface="Cambria"/>
              </a:rPr>
              <a:t>sen</a:t>
            </a:r>
            <a:r>
              <a:rPr lang="en-US" sz="2800" dirty="0">
                <a:latin typeface="Cambria"/>
                <a:ea typeface="Cambria"/>
              </a:rPr>
              <a:t>, </a:t>
            </a:r>
            <a:r>
              <a:rPr lang="en-US" sz="2800" dirty="0" err="1">
                <a:latin typeface="Cambria"/>
                <a:ea typeface="Cambria"/>
              </a:rPr>
              <a:t>odpoczynek</a:t>
            </a:r>
            <a:br>
              <a:rPr lang="en-US" sz="2800" dirty="0">
                <a:latin typeface="Cambria"/>
                <a:ea typeface="Cambria"/>
              </a:rPr>
            </a:br>
            <a:r>
              <a:rPr lang="en-US" sz="2800" dirty="0">
                <a:latin typeface="Cambria"/>
                <a:ea typeface="Cambria"/>
              </a:rPr>
              <a:t>- </a:t>
            </a:r>
            <a:r>
              <a:rPr lang="en-US" sz="2800" dirty="0" err="1">
                <a:latin typeface="Cambria"/>
                <a:ea typeface="Cambria"/>
              </a:rPr>
              <a:t>zdrowe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dirty="0" err="1">
                <a:latin typeface="Cambria"/>
                <a:ea typeface="Cambria"/>
              </a:rPr>
              <a:t>odżywianie</a:t>
            </a:r>
            <a:r>
              <a:rPr lang="en-US" sz="2800" dirty="0">
                <a:latin typeface="Cambria"/>
                <a:ea typeface="Cambria"/>
              </a:rPr>
              <a:t>, </a:t>
            </a:r>
            <a:r>
              <a:rPr lang="en-US" sz="2800" dirty="0" err="1">
                <a:latin typeface="Cambria"/>
                <a:ea typeface="Cambria"/>
              </a:rPr>
              <a:t>nawodnienie</a:t>
            </a:r>
            <a:br>
              <a:rPr lang="en-US" sz="2800" dirty="0">
                <a:latin typeface="Cambria"/>
                <a:ea typeface="Cambria"/>
              </a:rPr>
            </a:br>
            <a:r>
              <a:rPr lang="en-US" sz="2800" dirty="0">
                <a:latin typeface="Cambria"/>
                <a:ea typeface="Cambria"/>
              </a:rPr>
              <a:t>- </a:t>
            </a:r>
            <a:r>
              <a:rPr lang="en-US" sz="2800" dirty="0" err="1">
                <a:latin typeface="Cambria"/>
                <a:ea typeface="Cambria"/>
              </a:rPr>
              <a:t>higiena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dirty="0" err="1">
                <a:latin typeface="Cambria"/>
                <a:ea typeface="Cambria"/>
              </a:rPr>
              <a:t>ciała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dirty="0" err="1">
                <a:latin typeface="Cambria"/>
                <a:ea typeface="Cambria"/>
              </a:rPr>
              <a:t>i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dirty="0" err="1">
                <a:latin typeface="Cambria"/>
                <a:ea typeface="Cambria"/>
              </a:rPr>
              <a:t>otoczenia</a:t>
            </a:r>
            <a:br>
              <a:rPr lang="en-US" sz="2800" dirty="0">
                <a:latin typeface="Cambria"/>
                <a:ea typeface="Cambria"/>
              </a:rPr>
            </a:br>
            <a:r>
              <a:rPr lang="en-US" sz="2800" dirty="0">
                <a:latin typeface="Cambria"/>
                <a:ea typeface="Cambria"/>
              </a:rPr>
              <a:t>- </a:t>
            </a:r>
            <a:r>
              <a:rPr lang="en-US" sz="2800" dirty="0" err="1">
                <a:latin typeface="Cambria"/>
                <a:ea typeface="Cambria"/>
              </a:rPr>
              <a:t>profilaktyka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dirty="0" err="1">
                <a:latin typeface="Cambria"/>
                <a:ea typeface="Cambria"/>
              </a:rPr>
              <a:t>chorób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dirty="0" err="1">
                <a:latin typeface="Cambria"/>
                <a:ea typeface="Cambria"/>
              </a:rPr>
              <a:t>niezakaźnych</a:t>
            </a:r>
            <a:endParaRPr lang="pl-PL" sz="2800" dirty="0">
              <a:latin typeface="Cambria"/>
              <a:ea typeface="Cambria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931B797-97E1-AD11-D0FF-EB5808FC7629}"/>
              </a:ext>
            </a:extLst>
          </p:cNvPr>
          <p:cNvSpPr txBox="1"/>
          <p:nvPr/>
        </p:nvSpPr>
        <p:spPr>
          <a:xfrm>
            <a:off x="6096082" y="294058"/>
            <a:ext cx="5793924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latin typeface="Cambria"/>
                <a:ea typeface="Cambria"/>
              </a:rPr>
              <a:t>Zdrowie</a:t>
            </a:r>
            <a:r>
              <a:rPr lang="en-US" sz="2800" b="1" dirty="0">
                <a:latin typeface="Cambria"/>
                <a:ea typeface="Cambria"/>
              </a:rPr>
              <a:t> </a:t>
            </a:r>
            <a:r>
              <a:rPr lang="en-US" sz="2800" b="1" dirty="0" err="1">
                <a:latin typeface="Cambria"/>
                <a:ea typeface="Cambria"/>
              </a:rPr>
              <a:t>psychiczne</a:t>
            </a:r>
            <a:r>
              <a:rPr lang="en-US" sz="2800" b="1" dirty="0">
                <a:latin typeface="Cambria"/>
                <a:ea typeface="Cambria"/>
              </a:rPr>
              <a:t>:</a:t>
            </a:r>
            <a:endParaRPr lang="pl-PL" sz="2800" b="1" dirty="0">
              <a:latin typeface="Cambria"/>
              <a:ea typeface="Cambria"/>
            </a:endParaRPr>
          </a:p>
          <a:p>
            <a:pPr algn="ctr"/>
            <a:br>
              <a:rPr lang="en-US" sz="2800" dirty="0">
                <a:latin typeface="Cambria"/>
                <a:ea typeface="Cambria"/>
              </a:rPr>
            </a:br>
            <a:r>
              <a:rPr lang="en-US" sz="2800" dirty="0">
                <a:latin typeface="Cambria"/>
                <a:ea typeface="Cambria"/>
              </a:rPr>
              <a:t>- </a:t>
            </a:r>
            <a:r>
              <a:rPr lang="en-US" sz="2800" err="1">
                <a:latin typeface="Cambria"/>
                <a:ea typeface="Cambria"/>
              </a:rPr>
              <a:t>rozpoznawanie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err="1">
                <a:latin typeface="Cambria"/>
                <a:ea typeface="Cambria"/>
              </a:rPr>
              <a:t>emocji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err="1">
                <a:latin typeface="Cambria"/>
                <a:ea typeface="Cambria"/>
              </a:rPr>
              <a:t>i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err="1">
                <a:latin typeface="Cambria"/>
                <a:ea typeface="Cambria"/>
              </a:rPr>
              <a:t>stresu</a:t>
            </a:r>
            <a:br>
              <a:rPr lang="en-US" sz="2800" dirty="0">
                <a:latin typeface="Cambria"/>
                <a:ea typeface="Cambria"/>
              </a:rPr>
            </a:br>
            <a:r>
              <a:rPr lang="en-US" sz="2800" b="1" dirty="0">
                <a:latin typeface="Cambria"/>
                <a:ea typeface="Cambria"/>
              </a:rPr>
              <a:t>- </a:t>
            </a:r>
            <a:r>
              <a:rPr lang="en-US" sz="2800" b="1" err="1">
                <a:latin typeface="Cambria"/>
                <a:ea typeface="Cambria"/>
              </a:rPr>
              <a:t>sposoby</a:t>
            </a:r>
            <a:r>
              <a:rPr lang="en-US" sz="2800" b="1" dirty="0">
                <a:latin typeface="Cambria"/>
                <a:ea typeface="Cambria"/>
              </a:rPr>
              <a:t> </a:t>
            </a:r>
            <a:r>
              <a:rPr lang="en-US" sz="2800" b="1" err="1">
                <a:latin typeface="Cambria"/>
                <a:ea typeface="Cambria"/>
              </a:rPr>
              <a:t>radzenia</a:t>
            </a:r>
            <a:r>
              <a:rPr lang="en-US" sz="2800" b="1" dirty="0">
                <a:latin typeface="Cambria"/>
                <a:ea typeface="Cambria"/>
              </a:rPr>
              <a:t> </a:t>
            </a:r>
            <a:r>
              <a:rPr lang="en-US" sz="2800" b="1" err="1">
                <a:latin typeface="Cambria"/>
                <a:ea typeface="Cambria"/>
              </a:rPr>
              <a:t>sobie</a:t>
            </a:r>
            <a:r>
              <a:rPr lang="en-US" sz="2800" b="1" dirty="0">
                <a:latin typeface="Cambria"/>
                <a:ea typeface="Cambria"/>
              </a:rPr>
              <a:t> z </a:t>
            </a:r>
            <a:r>
              <a:rPr lang="en-US" sz="2800" b="1" err="1">
                <a:latin typeface="Cambria"/>
                <a:ea typeface="Cambria"/>
              </a:rPr>
              <a:t>trudnymi</a:t>
            </a:r>
            <a:r>
              <a:rPr lang="en-US" sz="2800" b="1" dirty="0">
                <a:latin typeface="Cambria"/>
                <a:ea typeface="Cambria"/>
              </a:rPr>
              <a:t> </a:t>
            </a:r>
            <a:r>
              <a:rPr lang="en-US" sz="2800" b="1">
                <a:latin typeface="Cambria"/>
                <a:ea typeface="Cambria"/>
              </a:rPr>
              <a:t>emocjami (w tym z hejtem</a:t>
            </a:r>
            <a:r>
              <a:rPr lang="en-US" sz="2800">
                <a:latin typeface="Cambria"/>
                <a:ea typeface="Cambria"/>
              </a:rPr>
              <a:t>)</a:t>
            </a:r>
            <a:br>
              <a:rPr lang="en-US" sz="2800" dirty="0">
                <a:latin typeface="Cambria"/>
                <a:ea typeface="Cambria"/>
              </a:rPr>
            </a:br>
            <a:r>
              <a:rPr lang="en-US" sz="2800">
                <a:latin typeface="Cambria"/>
                <a:ea typeface="Cambria"/>
              </a:rPr>
              <a:t>- </a:t>
            </a:r>
            <a:r>
              <a:rPr lang="en-US" sz="2800" err="1">
                <a:latin typeface="Cambria"/>
                <a:ea typeface="Cambria"/>
              </a:rPr>
              <a:t>budowanie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err="1">
                <a:latin typeface="Cambria"/>
                <a:ea typeface="Cambria"/>
              </a:rPr>
              <a:t>odporności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err="1">
                <a:latin typeface="Cambria"/>
                <a:ea typeface="Cambria"/>
              </a:rPr>
              <a:t>psychicznej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err="1">
                <a:latin typeface="Cambria"/>
                <a:ea typeface="Cambria"/>
              </a:rPr>
              <a:t>i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err="1">
                <a:latin typeface="Cambria"/>
                <a:ea typeface="Cambria"/>
              </a:rPr>
              <a:t>dobrostanu</a:t>
            </a:r>
            <a:br>
              <a:rPr lang="en-US" sz="2800" dirty="0">
                <a:latin typeface="Cambria"/>
                <a:ea typeface="Cambria"/>
              </a:rPr>
            </a:br>
            <a:r>
              <a:rPr lang="en-US" sz="2800">
                <a:latin typeface="Cambria"/>
                <a:ea typeface="Cambria"/>
              </a:rPr>
              <a:t>- </a:t>
            </a:r>
            <a:r>
              <a:rPr lang="en-US" sz="2800" err="1">
                <a:latin typeface="Cambria"/>
                <a:ea typeface="Cambria"/>
              </a:rPr>
              <a:t>umiejętność</a:t>
            </a:r>
            <a:r>
              <a:rPr lang="en-US" sz="2800" dirty="0">
                <a:latin typeface="Cambria"/>
                <a:ea typeface="Cambria"/>
              </a:rPr>
              <a:t> </a:t>
            </a:r>
            <a:r>
              <a:rPr lang="en-US" sz="2800" err="1">
                <a:latin typeface="Cambria"/>
                <a:ea typeface="Cambria"/>
              </a:rPr>
              <a:t>proszenia</a:t>
            </a:r>
            <a:r>
              <a:rPr lang="en-US" sz="2800">
                <a:latin typeface="Cambria"/>
                <a:ea typeface="Cambria"/>
              </a:rPr>
              <a:t> o </a:t>
            </a:r>
            <a:r>
              <a:rPr lang="en-US" sz="2800" err="1">
                <a:latin typeface="Cambria"/>
                <a:ea typeface="Cambria"/>
              </a:rPr>
              <a:t>pomoc</a:t>
            </a:r>
            <a:endParaRPr lang="pl-PL" sz="2800" err="1">
              <a:latin typeface="Cambria"/>
              <a:ea typeface="Cambria"/>
            </a:endParaRPr>
          </a:p>
        </p:txBody>
      </p:sp>
      <p:pic>
        <p:nvPicPr>
          <p:cNvPr id="4" name="Obraz 3" descr="Obraz zawierający chleb, jedzenie, Wypieki, Przekąska&#10;&#10;Zawartość wygenerowana przez AI może być niepoprawna.">
            <a:extLst>
              <a:ext uri="{FF2B5EF4-FFF2-40B4-BE49-F238E27FC236}">
                <a16:creationId xmlns:a16="http://schemas.microsoft.com/office/drawing/2014/main" id="{4E661E33-A258-A37A-4045-3E68B32F2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813" y="203200"/>
            <a:ext cx="2758374" cy="1838960"/>
          </a:xfrm>
          <a:prstGeom prst="rect">
            <a:avLst/>
          </a:prstGeom>
        </p:spPr>
      </p:pic>
      <p:pic>
        <p:nvPicPr>
          <p:cNvPr id="5" name="Obraz 4" descr="Obraz zawierający clipart, rysowanie, Sztuka dziecięca, ilustracja&#10;&#10;Zawartość wygenerowana przez AI może być niepoprawna.">
            <a:extLst>
              <a:ext uri="{FF2B5EF4-FFF2-40B4-BE49-F238E27FC236}">
                <a16:creationId xmlns:a16="http://schemas.microsoft.com/office/drawing/2014/main" id="{6F50165F-6CA0-F74F-0F76-1864AACF1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323" y="4419600"/>
            <a:ext cx="2578155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6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487796C7-48D1-FE86-9981-6DF75FC69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794" y="2580608"/>
            <a:ext cx="5650959" cy="39634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 err="1">
                <a:latin typeface="Cambria"/>
                <a:ea typeface="Cambria"/>
              </a:rPr>
              <a:t>Bezpieczeństwo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i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pierwsza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pomoc</a:t>
            </a:r>
            <a:r>
              <a:rPr lang="en-US" sz="2400" b="1" dirty="0">
                <a:latin typeface="Cambria"/>
                <a:ea typeface="Cambria"/>
              </a:rPr>
              <a:t>:</a:t>
            </a:r>
            <a:endParaRPr lang="pl-PL" sz="2400">
              <a:latin typeface="Cambria"/>
              <a:ea typeface="Cambria"/>
            </a:endParaRPr>
          </a:p>
          <a:p>
            <a:br>
              <a:rPr lang="en-US" sz="2400" dirty="0">
                <a:latin typeface="Cambria"/>
                <a:ea typeface="Cambria"/>
              </a:rPr>
            </a:br>
            <a:r>
              <a:rPr lang="en-US" sz="2400" dirty="0">
                <a:latin typeface="Cambria"/>
                <a:ea typeface="Cambria"/>
              </a:rPr>
              <a:t>- </a:t>
            </a:r>
            <a:r>
              <a:rPr lang="en-US" sz="2400" dirty="0" err="1">
                <a:latin typeface="Cambria"/>
                <a:ea typeface="Cambria"/>
              </a:rPr>
              <a:t>reagowanie</a:t>
            </a:r>
            <a:r>
              <a:rPr lang="en-US" sz="2400" dirty="0">
                <a:latin typeface="Cambria"/>
                <a:ea typeface="Cambria"/>
              </a:rPr>
              <a:t> w </a:t>
            </a:r>
            <a:r>
              <a:rPr lang="en-US" sz="2400" dirty="0" err="1">
                <a:latin typeface="Cambria"/>
                <a:ea typeface="Cambria"/>
              </a:rPr>
              <a:t>sytuacjach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zagrożenia</a:t>
            </a:r>
            <a:br>
              <a:rPr lang="en-US" sz="2400" dirty="0">
                <a:latin typeface="Cambria"/>
                <a:ea typeface="Cambria"/>
              </a:rPr>
            </a:br>
            <a:r>
              <a:rPr lang="en-US" sz="2400" dirty="0">
                <a:latin typeface="Cambria"/>
                <a:ea typeface="Cambria"/>
              </a:rPr>
              <a:t>- </a:t>
            </a:r>
            <a:r>
              <a:rPr lang="en-US" sz="2400" dirty="0" err="1">
                <a:latin typeface="Cambria"/>
                <a:ea typeface="Cambria"/>
              </a:rPr>
              <a:t>zasady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udzielania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pierwszej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pomocy</a:t>
            </a:r>
            <a:br>
              <a:rPr lang="en-US" sz="2400" dirty="0">
                <a:latin typeface="Cambria"/>
                <a:ea typeface="Cambria"/>
              </a:rPr>
            </a:br>
            <a:r>
              <a:rPr lang="en-US" sz="2400" dirty="0">
                <a:latin typeface="Cambria"/>
                <a:ea typeface="Cambria"/>
              </a:rPr>
              <a:t>- </a:t>
            </a:r>
            <a:r>
              <a:rPr lang="en-US" sz="2400" b="1" dirty="0" err="1">
                <a:latin typeface="Cambria"/>
                <a:ea typeface="Cambria"/>
              </a:rPr>
              <a:t>bezpieczeństwo</a:t>
            </a:r>
            <a:r>
              <a:rPr lang="en-US" sz="2400" b="1" dirty="0">
                <a:latin typeface="Cambria"/>
                <a:ea typeface="Cambria"/>
              </a:rPr>
              <a:t> w </a:t>
            </a:r>
            <a:r>
              <a:rPr lang="en-US" sz="2400" b="1" dirty="0" err="1">
                <a:latin typeface="Cambria"/>
                <a:ea typeface="Cambria"/>
              </a:rPr>
              <a:t>domu</a:t>
            </a:r>
            <a:r>
              <a:rPr lang="en-US" sz="2400" b="1" dirty="0">
                <a:latin typeface="Cambria"/>
                <a:ea typeface="Cambria"/>
              </a:rPr>
              <a:t>, w </a:t>
            </a:r>
            <a:r>
              <a:rPr lang="en-US" sz="2400" b="1" dirty="0" err="1">
                <a:latin typeface="Cambria"/>
                <a:ea typeface="Cambria"/>
              </a:rPr>
              <a:t>szkole</a:t>
            </a:r>
            <a:r>
              <a:rPr lang="en-US" sz="2400" b="1" dirty="0">
                <a:latin typeface="Cambria"/>
                <a:ea typeface="Cambria"/>
              </a:rPr>
              <a:t>, </a:t>
            </a:r>
            <a:br>
              <a:rPr lang="en-US" sz="2400" b="1" dirty="0">
                <a:latin typeface="Cambria"/>
                <a:ea typeface="Cambria"/>
              </a:rPr>
            </a:br>
            <a:r>
              <a:rPr lang="en-US" sz="2400" b="1" dirty="0">
                <a:latin typeface="Cambria"/>
                <a:ea typeface="Cambria"/>
              </a:rPr>
              <a:t>w </a:t>
            </a:r>
            <a:r>
              <a:rPr lang="en-US" sz="2400" b="1" dirty="0" err="1">
                <a:latin typeface="Cambria"/>
                <a:ea typeface="Cambria"/>
              </a:rPr>
              <a:t>sieci</a:t>
            </a:r>
            <a:r>
              <a:rPr lang="en-US" sz="2400" b="1" dirty="0">
                <a:latin typeface="Cambria"/>
                <a:ea typeface="Cambria"/>
              </a:rPr>
              <a:t> (</a:t>
            </a:r>
            <a:r>
              <a:rPr lang="en-US" sz="2400" b="1" dirty="0" err="1">
                <a:latin typeface="Cambria"/>
                <a:ea typeface="Cambria"/>
              </a:rPr>
              <a:t>higiena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cyfrowa</a:t>
            </a:r>
            <a:r>
              <a:rPr lang="en-US" sz="2400" b="1" dirty="0">
                <a:latin typeface="Cambria"/>
                <a:ea typeface="Cambria"/>
              </a:rPr>
              <a:t>)</a:t>
            </a:r>
            <a:br>
              <a:rPr lang="en-US" sz="2400" dirty="0">
                <a:latin typeface="Cambria"/>
                <a:ea typeface="Cambria"/>
              </a:rPr>
            </a:br>
            <a:r>
              <a:rPr lang="en-US" sz="2400" dirty="0">
                <a:latin typeface="Cambria"/>
                <a:ea typeface="Cambria"/>
              </a:rPr>
              <a:t>- </a:t>
            </a:r>
            <a:r>
              <a:rPr lang="en-US" sz="2400" dirty="0" err="1">
                <a:latin typeface="Cambria"/>
                <a:ea typeface="Cambria"/>
              </a:rPr>
              <a:t>zachowania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ryzykowne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i</a:t>
            </a:r>
            <a:r>
              <a:rPr lang="en-US" sz="2400" dirty="0">
                <a:latin typeface="Cambria"/>
                <a:ea typeface="Cambria"/>
              </a:rPr>
              <a:t> jak ich </a:t>
            </a:r>
            <a:r>
              <a:rPr lang="en-US" sz="2400" dirty="0" err="1">
                <a:latin typeface="Cambria"/>
                <a:ea typeface="Cambria"/>
              </a:rPr>
              <a:t>unikać</a:t>
            </a:r>
            <a:endParaRPr lang="pl-PL" sz="2400" dirty="0">
              <a:latin typeface="Cambria"/>
              <a:ea typeface="Cambria"/>
            </a:endParaRP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4365F05-CABC-7D10-97CD-A52CEDBEEEA8}"/>
              </a:ext>
            </a:extLst>
          </p:cNvPr>
          <p:cNvSpPr txBox="1"/>
          <p:nvPr/>
        </p:nvSpPr>
        <p:spPr>
          <a:xfrm>
            <a:off x="6650606" y="478336"/>
            <a:ext cx="4978243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latin typeface="Cambria"/>
                <a:ea typeface="Cambria"/>
              </a:rPr>
              <a:t>Zdrowie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publiczne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i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społeczne</a:t>
            </a:r>
            <a:r>
              <a:rPr lang="en-US" sz="2400" b="1" dirty="0">
                <a:latin typeface="Cambria"/>
                <a:ea typeface="Cambria"/>
              </a:rPr>
              <a:t>:</a:t>
            </a:r>
            <a:endParaRPr lang="pl-PL" sz="2400" dirty="0">
              <a:latin typeface="Neue Haas Grotesk Text Pro"/>
              <a:ea typeface="Cambria"/>
            </a:endParaRPr>
          </a:p>
          <a:p>
            <a:pPr algn="ctr"/>
            <a:br>
              <a:rPr lang="en-US" sz="2400" b="1" dirty="0">
                <a:latin typeface="Cambria"/>
                <a:ea typeface="Cambria"/>
              </a:rPr>
            </a:br>
            <a:r>
              <a:rPr lang="en-US" sz="2400" b="1" dirty="0">
                <a:latin typeface="Cambria"/>
                <a:ea typeface="Cambria"/>
              </a:rPr>
              <a:t>- </a:t>
            </a:r>
            <a:r>
              <a:rPr lang="en-US" sz="2400" dirty="0" err="1">
                <a:latin typeface="Cambria"/>
                <a:ea typeface="Cambria"/>
              </a:rPr>
              <a:t>rola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profilaktyki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i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szczepień</a:t>
            </a:r>
            <a:br>
              <a:rPr lang="en-US" sz="2400" dirty="0">
                <a:latin typeface="Cambria"/>
                <a:ea typeface="Cambria"/>
              </a:rPr>
            </a:br>
            <a:r>
              <a:rPr lang="en-US" sz="2400" dirty="0">
                <a:latin typeface="Cambria"/>
                <a:ea typeface="Cambria"/>
              </a:rPr>
              <a:t>- jak </a:t>
            </a:r>
            <a:r>
              <a:rPr lang="en-US" sz="2400" dirty="0" err="1">
                <a:latin typeface="Cambria"/>
                <a:ea typeface="Cambria"/>
              </a:rPr>
              <a:t>działa</a:t>
            </a:r>
            <a:r>
              <a:rPr lang="en-US" sz="2400" dirty="0">
                <a:latin typeface="Cambria"/>
                <a:ea typeface="Cambria"/>
              </a:rPr>
              <a:t> system </a:t>
            </a:r>
            <a:r>
              <a:rPr lang="en-US" sz="2400" dirty="0" err="1">
                <a:latin typeface="Cambria"/>
                <a:ea typeface="Cambria"/>
              </a:rPr>
              <a:t>ochrony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zdrowia</a:t>
            </a:r>
            <a:br>
              <a:rPr lang="en-US" sz="2400" dirty="0">
                <a:latin typeface="Cambria"/>
                <a:ea typeface="Cambria"/>
              </a:rPr>
            </a:br>
            <a:r>
              <a:rPr lang="en-US" sz="2400" dirty="0">
                <a:latin typeface="Cambria"/>
                <a:ea typeface="Cambria"/>
              </a:rPr>
              <a:t>- </a:t>
            </a:r>
            <a:r>
              <a:rPr lang="en-US" sz="2400" dirty="0" err="1">
                <a:latin typeface="Cambria"/>
                <a:ea typeface="Cambria"/>
              </a:rPr>
              <a:t>znaczenie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zdrowia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jako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wartości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społecznej</a:t>
            </a:r>
            <a:br>
              <a:rPr lang="en-US" sz="2400" dirty="0">
                <a:latin typeface="Cambria"/>
                <a:ea typeface="Cambria"/>
              </a:rPr>
            </a:br>
            <a:r>
              <a:rPr lang="en-US" sz="2400" dirty="0">
                <a:latin typeface="Cambria"/>
                <a:ea typeface="Cambria"/>
              </a:rPr>
              <a:t>- </a:t>
            </a:r>
            <a:r>
              <a:rPr lang="en-US" sz="2400" dirty="0" err="1">
                <a:latin typeface="Cambria"/>
                <a:ea typeface="Cambria"/>
              </a:rPr>
              <a:t>organizacje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wspierające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zdrowie</a:t>
            </a:r>
            <a:r>
              <a:rPr lang="en-US" sz="2400" dirty="0">
                <a:latin typeface="Cambria"/>
                <a:ea typeface="Cambria"/>
              </a:rPr>
              <a:t> (np. WHO)</a:t>
            </a:r>
            <a:endParaRPr lang="pl-PL" sz="2400"/>
          </a:p>
        </p:txBody>
      </p:sp>
      <p:pic>
        <p:nvPicPr>
          <p:cNvPr id="2" name="Obraz 1" descr="Obraz zawierający zestaw pierwszej pomocy, akcesoria, bandaż&#10;&#10;Zawartość wygenerowana przez AI może być niepoprawna.">
            <a:extLst>
              <a:ext uri="{FF2B5EF4-FFF2-40B4-BE49-F238E27FC236}">
                <a16:creationId xmlns:a16="http://schemas.microsoft.com/office/drawing/2014/main" id="{5E51F07F-6D68-DB1D-4873-79E2DAEC6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580" y="3738880"/>
            <a:ext cx="3926840" cy="2590800"/>
          </a:xfrm>
          <a:prstGeom prst="rect">
            <a:avLst/>
          </a:prstGeom>
        </p:spPr>
      </p:pic>
      <p:pic>
        <p:nvPicPr>
          <p:cNvPr id="5" name="Obraz 4" descr="Obraz zawierający piłka, czerwony, w pomieszczeniu, ściana&#10;&#10;Zawartość wygenerowana przez AI może być niepoprawna.">
            <a:extLst>
              <a:ext uri="{FF2B5EF4-FFF2-40B4-BE49-F238E27FC236}">
                <a16:creationId xmlns:a16="http://schemas.microsoft.com/office/drawing/2014/main" id="{3FCC2309-2CB0-0400-69B3-85682B78B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540" y="223520"/>
            <a:ext cx="3540760" cy="235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10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5CB37-8A7E-739C-3A7F-0485A0CB9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5639" y="684470"/>
            <a:ext cx="7616244" cy="26211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>
                <a:latin typeface="Cambria"/>
                <a:ea typeface="Cambria"/>
              </a:rPr>
              <a:t>Zdrowie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seksualne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i</a:t>
            </a:r>
            <a:r>
              <a:rPr lang="en-US" sz="2400" dirty="0">
                <a:latin typeface="Cambria"/>
                <a:ea typeface="Cambria"/>
              </a:rPr>
              <a:t> </a:t>
            </a:r>
            <a:r>
              <a:rPr lang="en-US" sz="2400" dirty="0" err="1">
                <a:latin typeface="Cambria"/>
                <a:ea typeface="Cambria"/>
              </a:rPr>
              <a:t>relacje</a:t>
            </a:r>
            <a:r>
              <a:rPr lang="en-US" sz="2400" dirty="0">
                <a:latin typeface="Cambria"/>
                <a:ea typeface="Cambria"/>
              </a:rPr>
              <a:t>:</a:t>
            </a:r>
            <a:br>
              <a:rPr lang="en-US" sz="2400" b="0" dirty="0">
                <a:latin typeface="Cambria"/>
                <a:ea typeface="Cambria"/>
              </a:rPr>
            </a:br>
            <a:br>
              <a:rPr lang="en-US" sz="2400" b="0" dirty="0">
                <a:latin typeface="Cambria"/>
                <a:ea typeface="Cambria"/>
              </a:rPr>
            </a:br>
            <a:r>
              <a:rPr lang="en-US" sz="2400" b="0" dirty="0">
                <a:latin typeface="Cambria"/>
                <a:ea typeface="Cambria"/>
              </a:rPr>
              <a:t>- </a:t>
            </a:r>
            <a:r>
              <a:rPr lang="en-US" sz="2400" b="0" dirty="0" err="1">
                <a:latin typeface="Cambria"/>
                <a:ea typeface="Cambria"/>
              </a:rPr>
              <a:t>zmiany</a:t>
            </a:r>
            <a:r>
              <a:rPr lang="en-US" sz="2400" b="0" dirty="0">
                <a:latin typeface="Cambria"/>
                <a:ea typeface="Cambria"/>
              </a:rPr>
              <a:t> w </a:t>
            </a:r>
            <a:r>
              <a:rPr lang="en-US" sz="2400" b="0" dirty="0" err="1">
                <a:latin typeface="Cambria"/>
                <a:ea typeface="Cambria"/>
              </a:rPr>
              <a:t>okresie</a:t>
            </a:r>
            <a:r>
              <a:rPr lang="en-US" sz="2400" b="0" dirty="0">
                <a:latin typeface="Cambria"/>
                <a:ea typeface="Cambria"/>
              </a:rPr>
              <a:t> </a:t>
            </a:r>
            <a:r>
              <a:rPr lang="en-US" sz="2400" b="0" dirty="0" err="1">
                <a:latin typeface="Cambria"/>
                <a:ea typeface="Cambria"/>
              </a:rPr>
              <a:t>dojrzewania</a:t>
            </a:r>
            <a:r>
              <a:rPr lang="en-US" sz="2400" b="0" dirty="0">
                <a:latin typeface="Cambria"/>
                <a:ea typeface="Cambria"/>
              </a:rPr>
              <a:t> (</a:t>
            </a:r>
            <a:r>
              <a:rPr lang="en-US" sz="2400" b="0" dirty="0" err="1">
                <a:latin typeface="Cambria"/>
                <a:ea typeface="Cambria"/>
              </a:rPr>
              <a:t>zgodne</a:t>
            </a:r>
            <a:r>
              <a:rPr lang="en-US" sz="2400" b="0" dirty="0">
                <a:latin typeface="Cambria"/>
                <a:ea typeface="Cambria"/>
              </a:rPr>
              <a:t> z </a:t>
            </a:r>
            <a:r>
              <a:rPr lang="en-US" sz="2400" b="0" dirty="0" err="1">
                <a:latin typeface="Cambria"/>
                <a:ea typeface="Cambria"/>
              </a:rPr>
              <a:t>podstawą</a:t>
            </a:r>
            <a:r>
              <a:rPr lang="en-US" sz="2400" b="0" dirty="0">
                <a:latin typeface="Cambria"/>
                <a:ea typeface="Cambria"/>
              </a:rPr>
              <a:t> </a:t>
            </a:r>
            <a:r>
              <a:rPr lang="en-US" sz="2400" b="0" dirty="0" err="1">
                <a:latin typeface="Cambria"/>
                <a:ea typeface="Cambria"/>
              </a:rPr>
              <a:t>programową</a:t>
            </a:r>
            <a:r>
              <a:rPr lang="en-US" sz="2400" b="0" dirty="0">
                <a:latin typeface="Cambria"/>
                <a:ea typeface="Cambria"/>
              </a:rPr>
              <a:t> z </a:t>
            </a:r>
            <a:r>
              <a:rPr lang="en-US" sz="2400" b="0" dirty="0" err="1">
                <a:latin typeface="Cambria"/>
                <a:ea typeface="Cambria"/>
              </a:rPr>
              <a:t>zakresu</a:t>
            </a:r>
            <a:r>
              <a:rPr lang="en-US" sz="2400" b="0" dirty="0">
                <a:latin typeface="Cambria"/>
                <a:ea typeface="Cambria"/>
              </a:rPr>
              <a:t> </a:t>
            </a:r>
            <a:r>
              <a:rPr lang="en-US" sz="2400" b="0" dirty="0" err="1">
                <a:latin typeface="Cambria"/>
                <a:ea typeface="Cambria"/>
              </a:rPr>
              <a:t>przyrody</a:t>
            </a:r>
            <a:r>
              <a:rPr lang="en-US" sz="2400" b="0" dirty="0">
                <a:latin typeface="Cambria"/>
                <a:ea typeface="Cambria"/>
              </a:rPr>
              <a:t>/</a:t>
            </a:r>
            <a:r>
              <a:rPr lang="en-US" sz="2400" b="0" dirty="0" err="1">
                <a:latin typeface="Cambria"/>
                <a:ea typeface="Cambria"/>
              </a:rPr>
              <a:t>biologii</a:t>
            </a:r>
            <a:r>
              <a:rPr lang="en-US" sz="2400" b="0" dirty="0">
                <a:latin typeface="Cambria"/>
                <a:ea typeface="Cambria"/>
              </a:rPr>
              <a:t>)</a:t>
            </a:r>
            <a:br>
              <a:rPr lang="en-US" sz="2400" b="0" dirty="0">
                <a:latin typeface="Cambria"/>
                <a:ea typeface="Cambria"/>
              </a:rPr>
            </a:br>
            <a:r>
              <a:rPr lang="en-US" sz="2400" b="0" dirty="0">
                <a:latin typeface="Cambria"/>
                <a:ea typeface="Cambria"/>
              </a:rPr>
              <a:t>- </a:t>
            </a:r>
            <a:r>
              <a:rPr lang="en-US" sz="2400" b="0" dirty="0" err="1">
                <a:latin typeface="Cambria"/>
                <a:ea typeface="Cambria"/>
              </a:rPr>
              <a:t>szacunek</a:t>
            </a:r>
            <a:r>
              <a:rPr lang="en-US" sz="2400" b="0" dirty="0">
                <a:latin typeface="Cambria"/>
                <a:ea typeface="Cambria"/>
              </a:rPr>
              <a:t> </a:t>
            </a:r>
            <a:r>
              <a:rPr lang="en-US" sz="2400" b="0" dirty="0" err="1">
                <a:latin typeface="Cambria"/>
                <a:ea typeface="Cambria"/>
              </a:rPr>
              <a:t>wobec</a:t>
            </a:r>
            <a:r>
              <a:rPr lang="en-US" sz="2400" b="0" dirty="0">
                <a:latin typeface="Cambria"/>
                <a:ea typeface="Cambria"/>
              </a:rPr>
              <a:t> </a:t>
            </a:r>
            <a:r>
              <a:rPr lang="en-US" sz="2400" b="0" dirty="0" err="1">
                <a:latin typeface="Cambria"/>
                <a:ea typeface="Cambria"/>
              </a:rPr>
              <a:t>siebie</a:t>
            </a:r>
            <a:r>
              <a:rPr lang="en-US" sz="2400" b="0" dirty="0">
                <a:latin typeface="Cambria"/>
                <a:ea typeface="Cambria"/>
              </a:rPr>
              <a:t> </a:t>
            </a:r>
            <a:r>
              <a:rPr lang="en-US" sz="2400" b="0" dirty="0" err="1">
                <a:latin typeface="Cambria"/>
                <a:ea typeface="Cambria"/>
              </a:rPr>
              <a:t>i</a:t>
            </a:r>
            <a:r>
              <a:rPr lang="en-US" sz="2400" b="0" dirty="0">
                <a:latin typeface="Cambria"/>
                <a:ea typeface="Cambria"/>
              </a:rPr>
              <a:t> </a:t>
            </a:r>
            <a:r>
              <a:rPr lang="en-US" sz="2400" b="0" dirty="0" err="1">
                <a:latin typeface="Cambria"/>
                <a:ea typeface="Cambria"/>
              </a:rPr>
              <a:t>innych</a:t>
            </a:r>
            <a:br>
              <a:rPr lang="en-US" sz="2400" b="0" dirty="0">
                <a:latin typeface="Cambria"/>
                <a:ea typeface="Cambria"/>
              </a:rPr>
            </a:br>
            <a:r>
              <a:rPr lang="en-US" sz="2400" b="0" dirty="0">
                <a:latin typeface="Cambria"/>
                <a:ea typeface="Cambria"/>
              </a:rPr>
              <a:t>- </a:t>
            </a:r>
            <a:r>
              <a:rPr lang="en-US" sz="2400" b="0" dirty="0" err="1">
                <a:latin typeface="Cambria"/>
                <a:ea typeface="Cambria"/>
              </a:rPr>
              <a:t>granice</a:t>
            </a:r>
            <a:r>
              <a:rPr lang="en-US" sz="2400" b="0" dirty="0">
                <a:latin typeface="Cambria"/>
                <a:ea typeface="Cambria"/>
              </a:rPr>
              <a:t> </a:t>
            </a:r>
            <a:r>
              <a:rPr lang="en-US" sz="2400" b="0" dirty="0" err="1">
                <a:latin typeface="Cambria"/>
                <a:ea typeface="Cambria"/>
              </a:rPr>
              <a:t>fizyczne</a:t>
            </a:r>
            <a:r>
              <a:rPr lang="en-US" sz="2400" b="0" dirty="0">
                <a:latin typeface="Cambria"/>
                <a:ea typeface="Cambria"/>
              </a:rPr>
              <a:t> </a:t>
            </a:r>
            <a:r>
              <a:rPr lang="en-US" sz="2400" b="0" dirty="0" err="1">
                <a:latin typeface="Cambria"/>
                <a:ea typeface="Cambria"/>
              </a:rPr>
              <a:t>i</a:t>
            </a:r>
            <a:r>
              <a:rPr lang="en-US" sz="2400" b="0" dirty="0">
                <a:latin typeface="Cambria"/>
                <a:ea typeface="Cambria"/>
              </a:rPr>
              <a:t> </a:t>
            </a:r>
            <a:r>
              <a:rPr lang="en-US" sz="2400" b="0" dirty="0" err="1">
                <a:latin typeface="Cambria"/>
                <a:ea typeface="Cambria"/>
              </a:rPr>
              <a:t>emocjonalne</a:t>
            </a:r>
            <a:br>
              <a:rPr lang="en-US" sz="2400" b="0" dirty="0">
                <a:latin typeface="Cambria"/>
                <a:ea typeface="Cambria"/>
              </a:rPr>
            </a:br>
            <a:r>
              <a:rPr lang="en-US" sz="2400" b="0" dirty="0">
                <a:latin typeface="Cambria"/>
                <a:ea typeface="Cambria"/>
              </a:rPr>
              <a:t>- </a:t>
            </a:r>
            <a:r>
              <a:rPr lang="en-US" sz="2400" b="0" dirty="0" err="1">
                <a:latin typeface="Cambria"/>
                <a:ea typeface="Cambria"/>
              </a:rPr>
              <a:t>komunikacja</a:t>
            </a:r>
            <a:r>
              <a:rPr lang="en-US" sz="2400" b="0" dirty="0">
                <a:latin typeface="Cambria"/>
                <a:ea typeface="Cambria"/>
              </a:rPr>
              <a:t>, </a:t>
            </a:r>
            <a:r>
              <a:rPr lang="en-US" sz="2400" b="0" dirty="0" err="1">
                <a:latin typeface="Cambria"/>
                <a:ea typeface="Cambria"/>
              </a:rPr>
              <a:t>zgoda</a:t>
            </a:r>
            <a:r>
              <a:rPr lang="en-US" sz="2400" b="0" dirty="0">
                <a:latin typeface="Cambria"/>
                <a:ea typeface="Cambria"/>
              </a:rPr>
              <a:t>, </a:t>
            </a:r>
            <a:r>
              <a:rPr lang="en-US" sz="2400" b="0" dirty="0" err="1">
                <a:latin typeface="Cambria"/>
                <a:ea typeface="Cambria"/>
              </a:rPr>
              <a:t>asertywność</a:t>
            </a:r>
            <a:endParaRPr lang="pl-PL" sz="2400" b="0" dirty="0">
              <a:latin typeface="Cambria"/>
              <a:ea typeface="Cambria"/>
            </a:endParaRPr>
          </a:p>
        </p:txBody>
      </p:sp>
      <p:pic>
        <p:nvPicPr>
          <p:cNvPr id="5" name="Obraz 4" descr="Obraz zawierający sztuka, Grafika, Karmin, design&#10;&#10;Zawartość wygenerowana przez AI może być niepoprawna.">
            <a:extLst>
              <a:ext uri="{FF2B5EF4-FFF2-40B4-BE49-F238E27FC236}">
                <a16:creationId xmlns:a16="http://schemas.microsoft.com/office/drawing/2014/main" id="{D44AF0A9-7AEF-ED83-DC1B-C593AC3B0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371" y="3302000"/>
            <a:ext cx="4849257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16A120FE-6C42-3EC6-D0AB-CD4540A02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21" y="794658"/>
            <a:ext cx="3534902" cy="5257800"/>
          </a:xfrm>
          <a:prstGeom prst="rect">
            <a:avLst/>
          </a:prstGeom>
        </p:spPr>
      </p:pic>
      <p:pic>
        <p:nvPicPr>
          <p:cNvPr id="5" name="Obraz 4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7FDD1E37-F37E-4CA9-3070-4CE1673DC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369" y="794658"/>
            <a:ext cx="3639890" cy="52578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4E23E83-56DA-5E01-B444-4555E657B790}"/>
              </a:ext>
            </a:extLst>
          </p:cNvPr>
          <p:cNvSpPr txBox="1"/>
          <p:nvPr/>
        </p:nvSpPr>
        <p:spPr>
          <a:xfrm>
            <a:off x="7893594" y="796652"/>
            <a:ext cx="3933734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/>
              <a:t>Programy nauczania zostały przygotowane przez Katarzynę Przybysz –  współautorkę programu, podręczników i ćwiczeń do przyrody oraz wielu innych publikacji.</a:t>
            </a:r>
            <a:endParaRPr lang="pl-PL"/>
          </a:p>
          <a:p>
            <a:pPr algn="ctr"/>
            <a:r>
              <a:rPr lang="pl-PL" dirty="0"/>
              <a:t> Pedagog z 23-letnim doświadczeniem pracy </a:t>
            </a:r>
          </a:p>
          <a:p>
            <a:pPr algn="ctr"/>
            <a:r>
              <a:rPr lang="pl-PL" dirty="0"/>
              <a:t>z dziećmi, w tym nauczania wychowania do życia w rodzinie.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F38C2B-96E7-06EF-340D-5445BED311EB}"/>
              </a:ext>
            </a:extLst>
          </p:cNvPr>
          <p:cNvSpPr txBox="1"/>
          <p:nvPr/>
        </p:nvSpPr>
        <p:spPr>
          <a:xfrm>
            <a:off x="7899400" y="3949700"/>
            <a:ext cx="388112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/>
              <a:t>Programy są zgodne z Rozporządzeniem MEN dotyczącym podstawy programowej edukacji zdrowotnej oraz wymogami dotyczącymi programów nauczania w Polsce. 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4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55151" y="-271354"/>
            <a:ext cx="0" cy="10410981"/>
          </a:xfrm>
          <a:prstGeom prst="line">
            <a:avLst/>
          </a:prstGeom>
          <a:ln w="76200" cap="flat">
            <a:solidFill>
              <a:srgbClr val="FFDBE0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grpSp>
        <p:nvGrpSpPr>
          <p:cNvPr id="3" name="Group 3"/>
          <p:cNvGrpSpPr/>
          <p:nvPr/>
        </p:nvGrpSpPr>
        <p:grpSpPr>
          <a:xfrm>
            <a:off x="976074" y="80507"/>
            <a:ext cx="12342889" cy="6696987"/>
            <a:chOff x="0" y="0"/>
            <a:chExt cx="24685779" cy="13393974"/>
          </a:xfrm>
        </p:grpSpPr>
        <p:sp>
          <p:nvSpPr>
            <p:cNvPr id="4" name="AutoShape 4"/>
            <p:cNvSpPr/>
            <p:nvPr/>
          </p:nvSpPr>
          <p:spPr>
            <a:xfrm>
              <a:off x="0" y="521723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595711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6696987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743686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25772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99760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373748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47735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3810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77797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517853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11136245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11876121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12615998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8176740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8916616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9656492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10396369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13355874"/>
              <a:ext cx="24685779" cy="0"/>
            </a:xfrm>
            <a:prstGeom prst="line">
              <a:avLst/>
            </a:prstGeom>
            <a:ln w="76200" cap="flat">
              <a:solidFill>
                <a:srgbClr val="D9D9D9">
                  <a:alpha val="21569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1354" y="81946"/>
            <a:ext cx="265621" cy="26562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1354" y="659518"/>
            <a:ext cx="265621" cy="26562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1354" y="1237090"/>
            <a:ext cx="265621" cy="26562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1354" y="1814663"/>
            <a:ext cx="265621" cy="26562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71354" y="2392235"/>
            <a:ext cx="265621" cy="26562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71354" y="2969808"/>
            <a:ext cx="265621" cy="26562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71354" y="3547380"/>
            <a:ext cx="265621" cy="26562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66"/>
                </a:lnSpc>
              </a:pPr>
              <a:endParaRPr sz="800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71354" y="4124952"/>
            <a:ext cx="265621" cy="265621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71354" y="4702525"/>
            <a:ext cx="265621" cy="26562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1354" y="5280097"/>
            <a:ext cx="265621" cy="265621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71354" y="5857670"/>
            <a:ext cx="265621" cy="26562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271354" y="6435242"/>
            <a:ext cx="265621" cy="265621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475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8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169" tIns="39169" rIns="39169" bIns="3916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31"/>
                </a:lnSpc>
              </a:pPr>
              <a:endParaRPr sz="800"/>
            </a:p>
          </p:txBody>
        </p:sp>
      </p:grpSp>
      <p:sp>
        <p:nvSpPr>
          <p:cNvPr id="59" name="Freeform 59"/>
          <p:cNvSpPr/>
          <p:nvPr/>
        </p:nvSpPr>
        <p:spPr>
          <a:xfrm>
            <a:off x="10901586" y="1947474"/>
            <a:ext cx="1423895" cy="4720093"/>
          </a:xfrm>
          <a:custGeom>
            <a:avLst/>
            <a:gdLst/>
            <a:ahLst/>
            <a:cxnLst/>
            <a:rect l="l" t="t" r="r" b="b"/>
            <a:pathLst>
              <a:path w="2135842" h="7080140">
                <a:moveTo>
                  <a:pt x="0" y="0"/>
                </a:moveTo>
                <a:lnTo>
                  <a:pt x="2135843" y="0"/>
                </a:lnTo>
                <a:lnTo>
                  <a:pt x="2135843" y="7080140"/>
                </a:lnTo>
                <a:lnTo>
                  <a:pt x="0" y="7080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0" name="Freeform 60"/>
          <p:cNvSpPr/>
          <p:nvPr/>
        </p:nvSpPr>
        <p:spPr>
          <a:xfrm>
            <a:off x="1460750" y="512343"/>
            <a:ext cx="921391" cy="1302319"/>
          </a:xfrm>
          <a:custGeom>
            <a:avLst/>
            <a:gdLst/>
            <a:ahLst/>
            <a:cxnLst/>
            <a:rect l="l" t="t" r="r" b="b"/>
            <a:pathLst>
              <a:path w="1382087" h="1953479">
                <a:moveTo>
                  <a:pt x="0" y="0"/>
                </a:moveTo>
                <a:lnTo>
                  <a:pt x="1382087" y="0"/>
                </a:lnTo>
                <a:lnTo>
                  <a:pt x="1382087" y="1953480"/>
                </a:lnTo>
                <a:lnTo>
                  <a:pt x="0" y="1953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1" name="Freeform 61"/>
          <p:cNvSpPr/>
          <p:nvPr/>
        </p:nvSpPr>
        <p:spPr>
          <a:xfrm>
            <a:off x="1172652" y="2229826"/>
            <a:ext cx="6223403" cy="3790253"/>
          </a:xfrm>
          <a:custGeom>
            <a:avLst/>
            <a:gdLst/>
            <a:ahLst/>
            <a:cxnLst/>
            <a:rect l="l" t="t" r="r" b="b"/>
            <a:pathLst>
              <a:path w="9335105" h="5685380">
                <a:moveTo>
                  <a:pt x="0" y="0"/>
                </a:moveTo>
                <a:lnTo>
                  <a:pt x="9335105" y="0"/>
                </a:lnTo>
                <a:lnTo>
                  <a:pt x="9335105" y="5685380"/>
                </a:lnTo>
                <a:lnTo>
                  <a:pt x="0" y="5685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2" name="Freeform 62"/>
          <p:cNvSpPr/>
          <p:nvPr/>
        </p:nvSpPr>
        <p:spPr>
          <a:xfrm>
            <a:off x="5749387" y="2121062"/>
            <a:ext cx="4860099" cy="4446991"/>
          </a:xfrm>
          <a:custGeom>
            <a:avLst/>
            <a:gdLst/>
            <a:ahLst/>
            <a:cxnLst/>
            <a:rect l="l" t="t" r="r" b="b"/>
            <a:pathLst>
              <a:path w="7290148" h="6670486">
                <a:moveTo>
                  <a:pt x="0" y="0"/>
                </a:moveTo>
                <a:lnTo>
                  <a:pt x="7290148" y="0"/>
                </a:lnTo>
                <a:lnTo>
                  <a:pt x="7290148" y="6670486"/>
                </a:lnTo>
                <a:lnTo>
                  <a:pt x="0" y="66704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3" name="Freeform 63"/>
          <p:cNvSpPr/>
          <p:nvPr/>
        </p:nvSpPr>
        <p:spPr>
          <a:xfrm rot="20933411">
            <a:off x="5251324" y="5177577"/>
            <a:ext cx="4793605" cy="1360185"/>
          </a:xfrm>
          <a:custGeom>
            <a:avLst/>
            <a:gdLst/>
            <a:ahLst/>
            <a:cxnLst/>
            <a:rect l="l" t="t" r="r" b="b"/>
            <a:pathLst>
              <a:path w="7190408" h="2040278">
                <a:moveTo>
                  <a:pt x="0" y="0"/>
                </a:moveTo>
                <a:lnTo>
                  <a:pt x="7190409" y="0"/>
                </a:lnTo>
                <a:lnTo>
                  <a:pt x="7190409" y="2040278"/>
                </a:lnTo>
                <a:lnTo>
                  <a:pt x="0" y="2040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  <p:sp>
        <p:nvSpPr>
          <p:cNvPr id="64" name="TextBox 64"/>
          <p:cNvSpPr txBox="1"/>
          <p:nvPr/>
        </p:nvSpPr>
        <p:spPr>
          <a:xfrm>
            <a:off x="2674241" y="277717"/>
            <a:ext cx="7935245" cy="1167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Tematy lekcji poruszane na zajęciach wynikają z zapisów podstawy programowej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296034" y="5988329"/>
            <a:ext cx="4453354" cy="547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Każda lekcja ma przypisane </a:t>
            </a:r>
          </a:p>
          <a:p>
            <a:pPr algn="ctr"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cele i wymagania z podstawy programowej !</a:t>
            </a:r>
          </a:p>
        </p:txBody>
      </p:sp>
      <p:sp>
        <p:nvSpPr>
          <p:cNvPr id="66" name="Freeform 66"/>
          <p:cNvSpPr/>
          <p:nvPr/>
        </p:nvSpPr>
        <p:spPr>
          <a:xfrm>
            <a:off x="2249138" y="925139"/>
            <a:ext cx="850207" cy="1201706"/>
          </a:xfrm>
          <a:custGeom>
            <a:avLst/>
            <a:gdLst/>
            <a:ahLst/>
            <a:cxnLst/>
            <a:rect l="l" t="t" r="r" b="b"/>
            <a:pathLst>
              <a:path w="1275311" h="1802559">
                <a:moveTo>
                  <a:pt x="0" y="0"/>
                </a:moveTo>
                <a:lnTo>
                  <a:pt x="1275310" y="0"/>
                </a:lnTo>
                <a:lnTo>
                  <a:pt x="1275310" y="1802559"/>
                </a:lnTo>
                <a:lnTo>
                  <a:pt x="0" y="18025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VanillaVTI</vt:lpstr>
      <vt:lpstr>EDUKACJA ZDROWOTNA</vt:lpstr>
      <vt:lpstr>Prezentacja programu PowerPoint</vt:lpstr>
      <vt:lpstr>🧠 Forma zajęć   - Praktyczna, aktywizująca, oparta na rozmowie, doświadczeniu, pracy w grupach  - Możliwość zapraszania gości, prowadzenia projektów i kampani edukacyjnych  - Przedmiot bez oceniania stopniowego – zaliczenie na podstawie aktywności  - Nie ma podręczników, zeszytów  </vt:lpstr>
      <vt:lpstr>🔎 Podstawa programowa w zakresie przedmiotu edukacja zdrowotna  obejmuje dziesięć działów (z podziałem na klasy IV-VI i na klasy VII-VIII), które odzwierciedlają sfery funkcjonowania człowieka:</vt:lpstr>
      <vt:lpstr>Prezentacja programu PowerPoint</vt:lpstr>
      <vt:lpstr>Prezentacja programu PowerPoint</vt:lpstr>
      <vt:lpstr>Zdrowie seksualne i relacje:  - zmiany w okresie dojrzewania (zgodne z podstawą programową z zakresu przyrody/biologii) - szacunek wobec siebie i innych - granice fizyczne i emocjonalne - komunikacja, zgoda, asertywność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336</cp:revision>
  <dcterms:created xsi:type="dcterms:W3CDTF">2025-08-07T08:28:11Z</dcterms:created>
  <dcterms:modified xsi:type="dcterms:W3CDTF">2025-08-26T13:55:31Z</dcterms:modified>
</cp:coreProperties>
</file>