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57"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123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l-P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l-PL"/>
          </a:p>
        </p:txBody>
      </p:sp>
      <p:sp>
        <p:nvSpPr>
          <p:cNvPr id="4" name="Date Placeholder 3"/>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Date Placeholder 3"/>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l-P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Date Placeholder 3"/>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Date Placeholder 3"/>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l-P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5" name="Date Placeholder 4"/>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pl-P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7" name="Date Placeholder 6"/>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Date Placeholder 2"/>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l-P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l-P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88A97-C187-4700-A998-AE735CD6872A}" type="datetimeFigureOut">
              <a:rPr lang="pl-PL" smtClean="0"/>
              <a:pPr/>
              <a:t>18.12.2023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E1F03BA-CDEA-4D67-A747-5B2632EC6F4B}"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pl-P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C88A97-C187-4700-A998-AE735CD6872A}" type="datetimeFigureOut">
              <a:rPr lang="pl-PL" smtClean="0"/>
              <a:pPr/>
              <a:t>18.12.2023</a:t>
            </a:fld>
            <a:endParaRPr lang="pl-P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1F03BA-CDEA-4D67-A747-5B2632EC6F4B}" type="slidenum">
              <a:rPr lang="pl-PL" smtClean="0"/>
              <a:pPr/>
              <a:t>‹#›</a:t>
            </a:fld>
            <a:endParaRPr lang="pl-PL"/>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pl-PL" sz="9600" b="1" dirty="0" smtClean="0"/>
              <a:t>Citizenship Education</a:t>
            </a:r>
            <a:endParaRPr lang="pl-PL" sz="9600" dirty="0"/>
          </a:p>
        </p:txBody>
      </p:sp>
      <p:sp>
        <p:nvSpPr>
          <p:cNvPr id="3" name="Subtitle 2"/>
          <p:cNvSpPr>
            <a:spLocks noGrp="1"/>
          </p:cNvSpPr>
          <p:nvPr>
            <p:ph type="subTitle" idx="1"/>
          </p:nvPr>
        </p:nvSpPr>
        <p:spPr/>
        <p:txBody>
          <a:bodyPr/>
          <a:lstStyle/>
          <a:p>
            <a:endParaRPr lang="pl-PL"/>
          </a:p>
        </p:txBody>
      </p:sp>
      <p:pic>
        <p:nvPicPr>
          <p:cNvPr id="4" name="Picture 3" descr="pobrane.jpg"/>
          <p:cNvPicPr>
            <a:picLocks noChangeAspect="1"/>
          </p:cNvPicPr>
          <p:nvPr/>
        </p:nvPicPr>
        <p:blipFill>
          <a:blip r:embed="rId2"/>
          <a:stretch>
            <a:fillRect/>
          </a:stretch>
        </p:blipFill>
        <p:spPr>
          <a:xfrm>
            <a:off x="2928926" y="4214818"/>
            <a:ext cx="3200422" cy="228601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b="1" dirty="0" smtClean="0"/>
              <a:t>STUDENT COUNCIL</a:t>
            </a:r>
            <a:endParaRPr lang="pl-PL" b="1" dirty="0"/>
          </a:p>
        </p:txBody>
      </p:sp>
      <p:sp>
        <p:nvSpPr>
          <p:cNvPr id="3" name="Content Placeholder 2"/>
          <p:cNvSpPr>
            <a:spLocks noGrp="1"/>
          </p:cNvSpPr>
          <p:nvPr>
            <p:ph idx="1"/>
          </p:nvPr>
        </p:nvSpPr>
        <p:spPr/>
        <p:txBody>
          <a:bodyPr>
            <a:normAutofit/>
          </a:bodyPr>
          <a:lstStyle/>
          <a:p>
            <a:pPr algn="just">
              <a:buNone/>
            </a:pPr>
            <a:r>
              <a:rPr lang="pl-PL" dirty="0" smtClean="0"/>
              <a:t>	</a:t>
            </a:r>
            <a:r>
              <a:rPr lang="en-US" dirty="0" smtClean="0"/>
              <a:t>Also known as a student union, associated student body or student parliament</a:t>
            </a:r>
            <a:r>
              <a:rPr lang="pl-PL" dirty="0" smtClean="0"/>
              <a:t> </a:t>
            </a:r>
            <a:r>
              <a:rPr lang="en-US" dirty="0" smtClean="0"/>
              <a:t>is an administrative organization of students in different educational </a:t>
            </a:r>
            <a:r>
              <a:rPr lang="en-US" dirty="0" err="1" smtClean="0"/>
              <a:t>institut</a:t>
            </a:r>
            <a:r>
              <a:rPr lang="pl-PL" dirty="0" smtClean="0"/>
              <a:t>es. </a:t>
            </a:r>
            <a:r>
              <a:rPr lang="en-US" dirty="0" smtClean="0"/>
              <a:t>Student councils often serve to engage students in learning about democracy and leadership.</a:t>
            </a: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pl-PL"/>
          </a:p>
        </p:txBody>
      </p:sp>
      <p:sp>
        <p:nvSpPr>
          <p:cNvPr id="3" name="Content Placeholder 2"/>
          <p:cNvSpPr>
            <a:spLocks noGrp="1"/>
          </p:cNvSpPr>
          <p:nvPr>
            <p:ph idx="1"/>
          </p:nvPr>
        </p:nvSpPr>
        <p:spPr/>
        <p:txBody>
          <a:bodyPr>
            <a:normAutofit/>
          </a:bodyPr>
          <a:lstStyle/>
          <a:p>
            <a:pPr algn="just">
              <a:buNone/>
            </a:pPr>
            <a:r>
              <a:rPr lang="pl-PL" dirty="0" smtClean="0"/>
              <a:t>	</a:t>
            </a:r>
            <a:r>
              <a:rPr lang="en-US" dirty="0" smtClean="0"/>
              <a:t>The student council helps share ideas, interests, and concerns with teachers and institute administrative authorities. It also help raise funds for school-wide activities, including social events, community projects, helping people in need.</a:t>
            </a:r>
            <a:r>
              <a:rPr lang="pl-PL" dirty="0" smtClean="0"/>
              <a:t> </a:t>
            </a:r>
            <a:r>
              <a:rPr lang="en-US" dirty="0" smtClean="0"/>
              <a:t>Many members learn skills that were an extension of their formal education.</a:t>
            </a:r>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are the benefits of a student council</a:t>
            </a:r>
            <a:r>
              <a:rPr lang="en-US" b="1" dirty="0" smtClean="0"/>
              <a:t>?</a:t>
            </a:r>
            <a:endParaRPr lang="pl-PL" dirty="0"/>
          </a:p>
        </p:txBody>
      </p:sp>
      <p:sp>
        <p:nvSpPr>
          <p:cNvPr id="3" name="Content Placeholder 2"/>
          <p:cNvSpPr>
            <a:spLocks noGrp="1"/>
          </p:cNvSpPr>
          <p:nvPr>
            <p:ph idx="1"/>
          </p:nvPr>
        </p:nvSpPr>
        <p:spPr/>
        <p:txBody>
          <a:bodyPr/>
          <a:lstStyle/>
          <a:p>
            <a:pPr algn="just">
              <a:buNone/>
            </a:pPr>
            <a:r>
              <a:rPr lang="pl-PL" dirty="0" smtClean="0"/>
              <a:t>	</a:t>
            </a:r>
            <a:r>
              <a:rPr lang="en-US" dirty="0" smtClean="0"/>
              <a:t>There </a:t>
            </a:r>
            <a:r>
              <a:rPr lang="en-US" dirty="0"/>
              <a:t>are many benefits of a student council. For example, the student council teaches young people effective leadership skills. It also teaches young people how to give back to the community and help those in need.</a:t>
            </a:r>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makes a strong student council</a:t>
            </a:r>
            <a:r>
              <a:rPr lang="en-US" b="1" dirty="0" smtClean="0"/>
              <a:t>?</a:t>
            </a:r>
            <a:endParaRPr lang="pl-PL" dirty="0"/>
          </a:p>
        </p:txBody>
      </p:sp>
      <p:sp>
        <p:nvSpPr>
          <p:cNvPr id="3" name="Content Placeholder 2"/>
          <p:cNvSpPr>
            <a:spLocks noGrp="1"/>
          </p:cNvSpPr>
          <p:nvPr>
            <p:ph idx="1"/>
          </p:nvPr>
        </p:nvSpPr>
        <p:spPr/>
        <p:txBody>
          <a:bodyPr/>
          <a:lstStyle/>
          <a:p>
            <a:pPr algn="just">
              <a:buNone/>
            </a:pPr>
            <a:r>
              <a:rPr lang="pl-PL" dirty="0"/>
              <a:t>	</a:t>
            </a:r>
            <a:r>
              <a:rPr lang="en-US" dirty="0" smtClean="0"/>
              <a:t>A </a:t>
            </a:r>
            <a:r>
              <a:rPr lang="en-US" dirty="0"/>
              <a:t>strong student council is one that includes students who have good grades and are positive role models. Additionally, effective communication and teamwork skills between student council members can make a student council strong. It is just as important to have an adviser who provides council members with guidance.</a:t>
            </a: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is the role of the student council</a:t>
            </a:r>
            <a:r>
              <a:rPr lang="en-US" b="1" dirty="0" smtClean="0"/>
              <a:t>?</a:t>
            </a:r>
            <a:endParaRPr lang="pl-PL" dirty="0"/>
          </a:p>
        </p:txBody>
      </p:sp>
      <p:sp>
        <p:nvSpPr>
          <p:cNvPr id="3" name="Content Placeholder 2"/>
          <p:cNvSpPr>
            <a:spLocks noGrp="1"/>
          </p:cNvSpPr>
          <p:nvPr>
            <p:ph idx="1"/>
          </p:nvPr>
        </p:nvSpPr>
        <p:spPr/>
        <p:txBody>
          <a:bodyPr/>
          <a:lstStyle/>
          <a:p>
            <a:pPr algn="just">
              <a:buNone/>
            </a:pPr>
            <a:r>
              <a:rPr lang="pl-PL" dirty="0" smtClean="0"/>
              <a:t>	</a:t>
            </a:r>
            <a:r>
              <a:rPr lang="en-US" dirty="0" smtClean="0"/>
              <a:t>The </a:t>
            </a:r>
            <a:r>
              <a:rPr lang="en-US" dirty="0"/>
              <a:t>student council has various roles, such as organizing school activities, like prom. The student council is also responsible for handling philanthropic fundraisers, like blood drives or taking donations. Overall, the student council aims to make positive changes that benefit the students, school, and community.</a:t>
            </a:r>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b="1" dirty="0" smtClean="0"/>
              <a:t>STUDENT COUNCIL</a:t>
            </a:r>
            <a:endParaRPr lang="pl-PL" b="1" dirty="0"/>
          </a:p>
        </p:txBody>
      </p:sp>
      <p:sp>
        <p:nvSpPr>
          <p:cNvPr id="5" name="Content Placeholder 4"/>
          <p:cNvSpPr>
            <a:spLocks noGrp="1"/>
          </p:cNvSpPr>
          <p:nvPr>
            <p:ph idx="1"/>
          </p:nvPr>
        </p:nvSpPr>
        <p:spPr/>
        <p:txBody>
          <a:bodyPr/>
          <a:lstStyle/>
          <a:p>
            <a:pPr>
              <a:buNone/>
            </a:pPr>
            <a:r>
              <a:rPr lang="pl-PL" smtClean="0"/>
              <a:t>https://www.youtube.com/watch?v=R_h6HSE367c&amp;t=58s&amp;ab_channel=KatherineGrijalva%5BNewtonES%5D</a:t>
            </a:r>
            <a:endParaRPr lang="pl-PL"/>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pl-PL"/>
          </a:p>
        </p:txBody>
      </p:sp>
      <p:sp>
        <p:nvSpPr>
          <p:cNvPr id="3" name="Content Placeholder 2"/>
          <p:cNvSpPr>
            <a:spLocks noGrp="1"/>
          </p:cNvSpPr>
          <p:nvPr>
            <p:ph idx="1"/>
          </p:nvPr>
        </p:nvSpPr>
        <p:spPr/>
        <p:txBody>
          <a:bodyPr>
            <a:normAutofit/>
          </a:bodyPr>
          <a:lstStyle/>
          <a:p>
            <a:pPr algn="ctr"/>
            <a:r>
              <a:rPr lang="pl-PL" sz="9600" b="1" dirty="0" smtClean="0"/>
              <a:t>Let’s engage our students!</a:t>
            </a:r>
            <a:endParaRPr lang="pl-PL" sz="96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pl-PL"/>
          </a:p>
        </p:txBody>
      </p:sp>
      <p:sp>
        <p:nvSpPr>
          <p:cNvPr id="3" name="Content Placeholder 2"/>
          <p:cNvSpPr>
            <a:spLocks noGrp="1"/>
          </p:cNvSpPr>
          <p:nvPr>
            <p:ph idx="1"/>
          </p:nvPr>
        </p:nvSpPr>
        <p:spPr/>
        <p:txBody>
          <a:bodyPr>
            <a:normAutofit/>
          </a:bodyPr>
          <a:lstStyle/>
          <a:p>
            <a:pPr algn="just">
              <a:buNone/>
            </a:pPr>
            <a:r>
              <a:rPr lang="pl-PL" sz="3600" b="1" dirty="0" smtClean="0"/>
              <a:t>	</a:t>
            </a:r>
            <a:r>
              <a:rPr lang="en-US" sz="3600" b="1" dirty="0" smtClean="0"/>
              <a:t>Citizenship </a:t>
            </a:r>
            <a:r>
              <a:rPr lang="en-US" sz="3600" b="1" dirty="0"/>
              <a:t>education develops knowledge, skills and understanding that pupils need to play a full part in society as active and responsible citizens.</a:t>
            </a:r>
            <a:endParaRPr lang="pl-PL" sz="3600" b="1" dirty="0"/>
          </a:p>
        </p:txBody>
      </p:sp>
      <p:pic>
        <p:nvPicPr>
          <p:cNvPr id="4" name="Picture 3" descr="images.png"/>
          <p:cNvPicPr>
            <a:picLocks noChangeAspect="1"/>
          </p:cNvPicPr>
          <p:nvPr/>
        </p:nvPicPr>
        <p:blipFill>
          <a:blip r:embed="rId2"/>
          <a:stretch>
            <a:fillRect/>
          </a:stretch>
        </p:blipFill>
        <p:spPr>
          <a:xfrm>
            <a:off x="3071802" y="4071941"/>
            <a:ext cx="3357586" cy="264094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pl-PL"/>
          </a:p>
        </p:txBody>
      </p:sp>
      <p:sp>
        <p:nvSpPr>
          <p:cNvPr id="3" name="Content Placeholder 2"/>
          <p:cNvSpPr>
            <a:spLocks noGrp="1"/>
          </p:cNvSpPr>
          <p:nvPr>
            <p:ph idx="1"/>
          </p:nvPr>
        </p:nvSpPr>
        <p:spPr/>
        <p:txBody>
          <a:bodyPr/>
          <a:lstStyle/>
          <a:p>
            <a:pPr algn="just">
              <a:buNone/>
            </a:pPr>
            <a:r>
              <a:rPr lang="pl-PL" b="1" dirty="0" smtClean="0"/>
              <a:t>	</a:t>
            </a:r>
            <a:r>
              <a:rPr lang="en-US" b="1" dirty="0" smtClean="0"/>
              <a:t>Pupils </a:t>
            </a:r>
            <a:r>
              <a:rPr lang="en-US" b="1" dirty="0"/>
              <a:t>are taught about democracy, politics, parliament and voting. They also learn about human rights, justice, the law, media and information literacy, climate change and sustainability, personal finance and the economy.</a:t>
            </a:r>
            <a:endParaRPr lang="pl-PL"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pl-PL"/>
          </a:p>
        </p:txBody>
      </p:sp>
      <p:sp>
        <p:nvSpPr>
          <p:cNvPr id="3" name="Content Placeholder 2"/>
          <p:cNvSpPr>
            <a:spLocks noGrp="1"/>
          </p:cNvSpPr>
          <p:nvPr>
            <p:ph idx="1"/>
          </p:nvPr>
        </p:nvSpPr>
        <p:spPr/>
        <p:txBody>
          <a:bodyPr/>
          <a:lstStyle/>
          <a:p>
            <a:pPr algn="just">
              <a:buNone/>
            </a:pPr>
            <a:r>
              <a:rPr lang="pl-PL" b="1" dirty="0" smtClean="0"/>
              <a:t>	</a:t>
            </a:r>
            <a:r>
              <a:rPr lang="en-US" b="1" dirty="0" smtClean="0"/>
              <a:t>Political </a:t>
            </a:r>
            <a:r>
              <a:rPr lang="en-US" b="1" dirty="0"/>
              <a:t>literacy is developed alongside the skills of active citizenship through practical opportunities to address issues of concern by taking different forms of responsible, democratic action and campaigning. Throughout the subject teaching is brought to life using real, topical issues and case studies in local to global contexts.</a:t>
            </a:r>
            <a:endParaRPr lang="pl-PL"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b="1" dirty="0" smtClean="0"/>
              <a:t>Citizenship Education in Europe</a:t>
            </a:r>
            <a:endParaRPr lang="pl-PL" b="1" dirty="0"/>
          </a:p>
        </p:txBody>
      </p:sp>
      <p:pic>
        <p:nvPicPr>
          <p:cNvPr id="1026" name="Picture 2"/>
          <p:cNvPicPr>
            <a:picLocks noGrp="1" noChangeAspect="1" noChangeArrowheads="1"/>
          </p:cNvPicPr>
          <p:nvPr>
            <p:ph idx="1"/>
          </p:nvPr>
        </p:nvPicPr>
        <p:blipFill>
          <a:blip r:embed="rId2"/>
          <a:srcRect/>
          <a:stretch>
            <a:fillRect/>
          </a:stretch>
        </p:blipFill>
        <p:spPr bwMode="auto">
          <a:xfrm>
            <a:off x="940408" y="1600200"/>
            <a:ext cx="7263184" cy="4525963"/>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b="1" dirty="0" smtClean="0"/>
              <a:t>How are we teaching citizenship?</a:t>
            </a:r>
            <a:endParaRPr lang="pl-PL" b="1" dirty="0"/>
          </a:p>
        </p:txBody>
      </p:sp>
      <p:sp>
        <p:nvSpPr>
          <p:cNvPr id="5" name="Content Placeholder 4"/>
          <p:cNvSpPr>
            <a:spLocks noGrp="1"/>
          </p:cNvSpPr>
          <p:nvPr>
            <p:ph idx="1"/>
          </p:nvPr>
        </p:nvSpPr>
        <p:spPr/>
        <p:txBody>
          <a:bodyPr/>
          <a:lstStyle/>
          <a:p>
            <a:pPr>
              <a:buNone/>
            </a:pPr>
            <a:r>
              <a:rPr lang="pl-PL" dirty="0" smtClean="0"/>
              <a:t>https://www.youtube.com/watch?v=McnG1RNDM9s&amp;t=73s&amp;ab_channel=SDSA</a:t>
            </a:r>
            <a:endParaRPr lang="pl-P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b="1" dirty="0" smtClean="0"/>
              <a:t>Life skills and citizenship education</a:t>
            </a:r>
            <a:endParaRPr lang="pl-PL" b="1" dirty="0"/>
          </a:p>
        </p:txBody>
      </p:sp>
      <p:sp>
        <p:nvSpPr>
          <p:cNvPr id="5" name="Content Placeholder 4"/>
          <p:cNvSpPr>
            <a:spLocks noGrp="1"/>
          </p:cNvSpPr>
          <p:nvPr>
            <p:ph idx="1"/>
          </p:nvPr>
        </p:nvSpPr>
        <p:spPr/>
        <p:txBody>
          <a:bodyPr/>
          <a:lstStyle/>
          <a:p>
            <a:pPr>
              <a:buNone/>
            </a:pPr>
            <a:r>
              <a:rPr lang="pl-PL" dirty="0" smtClean="0"/>
              <a:t>https://www.youtube.com/watch?v=ySq_k5FeItE&amp;t=108s&amp;ab_channel=UNICEFmena</a:t>
            </a:r>
            <a:endParaRPr lang="pl-P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b="1" dirty="0" smtClean="0"/>
              <a:t>Active citizenship</a:t>
            </a:r>
            <a:endParaRPr lang="pl-PL" b="1" dirty="0"/>
          </a:p>
        </p:txBody>
      </p:sp>
      <p:sp>
        <p:nvSpPr>
          <p:cNvPr id="5" name="Content Placeholder 4"/>
          <p:cNvSpPr>
            <a:spLocks noGrp="1"/>
          </p:cNvSpPr>
          <p:nvPr>
            <p:ph idx="1"/>
          </p:nvPr>
        </p:nvSpPr>
        <p:spPr/>
        <p:txBody>
          <a:bodyPr/>
          <a:lstStyle/>
          <a:p>
            <a:pPr>
              <a:buNone/>
            </a:pPr>
            <a:r>
              <a:rPr lang="pl-PL" dirty="0" smtClean="0"/>
              <a:t>https://www.youtube.com/watch?v=kiZNO_Lca8k&amp;ab_channel=bcactivecitizens</a:t>
            </a:r>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b="1" dirty="0" smtClean="0"/>
              <a:t>Community participation</a:t>
            </a:r>
            <a:endParaRPr lang="pl-PL" b="1" dirty="0"/>
          </a:p>
        </p:txBody>
      </p:sp>
      <p:sp>
        <p:nvSpPr>
          <p:cNvPr id="5" name="Content Placeholder 4"/>
          <p:cNvSpPr>
            <a:spLocks noGrp="1"/>
          </p:cNvSpPr>
          <p:nvPr>
            <p:ph idx="1"/>
          </p:nvPr>
        </p:nvSpPr>
        <p:spPr/>
        <p:txBody>
          <a:bodyPr/>
          <a:lstStyle/>
          <a:p>
            <a:pPr>
              <a:buNone/>
            </a:pPr>
            <a:r>
              <a:rPr lang="pl-PL" dirty="0" smtClean="0"/>
              <a:t>https://www.youtube.com/watch?v=8xCrd-tqB48&amp;ab_channel=akankshawakhare</a:t>
            </a:r>
            <a:endParaRPr lang="pl-PL"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70</Words>
  <Application>Microsoft Office PowerPoint</Application>
  <PresentationFormat>On-screen Show (4:3)</PresentationFormat>
  <Paragraphs>25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Citizenship Education</vt:lpstr>
      <vt:lpstr>Slide 2</vt:lpstr>
      <vt:lpstr>Slide 3</vt:lpstr>
      <vt:lpstr>Slide 4</vt:lpstr>
      <vt:lpstr>Citizenship Education in Europe</vt:lpstr>
      <vt:lpstr>How are we teaching citizenship?</vt:lpstr>
      <vt:lpstr>Life skills and citizenship education</vt:lpstr>
      <vt:lpstr>Active citizenship</vt:lpstr>
      <vt:lpstr>Community participation</vt:lpstr>
      <vt:lpstr>STUDENT COUNCIL</vt:lpstr>
      <vt:lpstr>Slide 11</vt:lpstr>
      <vt:lpstr>What are the benefits of a student council?</vt:lpstr>
      <vt:lpstr>What makes a strong student council?</vt:lpstr>
      <vt:lpstr>What is the role of the student council?</vt:lpstr>
      <vt:lpstr>STUDENT COUNCIL</vt:lpstr>
      <vt:lpstr>Slide 16</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Citizenship Education</dc:title>
  <dc:creator>Aga</dc:creator>
  <cp:lastModifiedBy>Aga</cp:lastModifiedBy>
  <cp:revision>7</cp:revision>
  <dcterms:created xsi:type="dcterms:W3CDTF">2023-11-26T20:18:43Z</dcterms:created>
  <dcterms:modified xsi:type="dcterms:W3CDTF">2023-12-18T18:55:46Z</dcterms:modified>
</cp:coreProperties>
</file>